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1"/>
  </p:notesMasterIdLst>
  <p:handoutMasterIdLst>
    <p:handoutMasterId r:id="rId72"/>
  </p:handoutMasterIdLst>
  <p:sldIdLst>
    <p:sldId id="311" r:id="rId3"/>
    <p:sldId id="256" r:id="rId4"/>
    <p:sldId id="312" r:id="rId5"/>
    <p:sldId id="354" r:id="rId6"/>
    <p:sldId id="355" r:id="rId7"/>
    <p:sldId id="356" r:id="rId8"/>
    <p:sldId id="357" r:id="rId9"/>
    <p:sldId id="329" r:id="rId10"/>
    <p:sldId id="330" r:id="rId11"/>
    <p:sldId id="314" r:id="rId12"/>
    <p:sldId id="360" r:id="rId13"/>
    <p:sldId id="361" r:id="rId14"/>
    <p:sldId id="363" r:id="rId15"/>
    <p:sldId id="362" r:id="rId16"/>
    <p:sldId id="364" r:id="rId17"/>
    <p:sldId id="365" r:id="rId18"/>
    <p:sldId id="366"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67" r:id="rId34"/>
    <p:sldId id="332" r:id="rId35"/>
    <p:sldId id="333" r:id="rId36"/>
    <p:sldId id="334" r:id="rId37"/>
    <p:sldId id="336" r:id="rId38"/>
    <p:sldId id="335" r:id="rId39"/>
    <p:sldId id="337" r:id="rId40"/>
    <p:sldId id="338" r:id="rId41"/>
    <p:sldId id="339" r:id="rId42"/>
    <p:sldId id="340" r:id="rId43"/>
    <p:sldId id="341" r:id="rId44"/>
    <p:sldId id="343" r:id="rId45"/>
    <p:sldId id="344" r:id="rId46"/>
    <p:sldId id="345" r:id="rId47"/>
    <p:sldId id="346" r:id="rId48"/>
    <p:sldId id="368" r:id="rId49"/>
    <p:sldId id="369" r:id="rId50"/>
    <p:sldId id="370" r:id="rId51"/>
    <p:sldId id="371" r:id="rId52"/>
    <p:sldId id="372" r:id="rId53"/>
    <p:sldId id="373" r:id="rId54"/>
    <p:sldId id="374" r:id="rId55"/>
    <p:sldId id="375" r:id="rId56"/>
    <p:sldId id="376" r:id="rId57"/>
    <p:sldId id="377" r:id="rId58"/>
    <p:sldId id="378" r:id="rId59"/>
    <p:sldId id="379" r:id="rId60"/>
    <p:sldId id="380" r:id="rId61"/>
    <p:sldId id="381" r:id="rId62"/>
    <p:sldId id="347" r:id="rId63"/>
    <p:sldId id="348" r:id="rId64"/>
    <p:sldId id="349" r:id="rId65"/>
    <p:sldId id="350" r:id="rId66"/>
    <p:sldId id="351" r:id="rId67"/>
    <p:sldId id="352" r:id="rId68"/>
    <p:sldId id="353" r:id="rId69"/>
    <p:sldId id="342"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95692" autoAdjust="0"/>
  </p:normalViewPr>
  <p:slideViewPr>
    <p:cSldViewPr>
      <p:cViewPr varScale="1">
        <p:scale>
          <a:sx n="77" d="100"/>
          <a:sy n="77" d="100"/>
        </p:scale>
        <p:origin x="117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CSE Department,CBIT(A),Hyderabad</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51577A-B7A1-4FEC-A49F-48FC0DC35EE7}" type="datetimeFigureOut">
              <a:rPr lang="en-US" smtClean="0"/>
              <a:t>9/16/2020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FD5187-7426-4779-AF55-15795652D679}" type="slidenum">
              <a:rPr lang="en-US" smtClean="0"/>
              <a:t>‹#›</a:t>
            </a:fld>
            <a:endParaRPr lang="en-US"/>
          </a:p>
        </p:txBody>
      </p:sp>
    </p:spTree>
    <p:extLst>
      <p:ext uri="{BB962C8B-B14F-4D97-AF65-F5344CB8AC3E}">
        <p14:creationId xmlns:p14="http://schemas.microsoft.com/office/powerpoint/2010/main" val="2940898862"/>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CSE Department,CBIT(A),Hyderabad</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2E485D-791C-467A-8D08-089A7839E01E}" type="datetimeFigureOut">
              <a:rPr lang="en-US" smtClean="0"/>
              <a:t>9/16/2020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5F6F49-1B82-4618-A8BF-1B1033428709}" type="slidenum">
              <a:rPr lang="en-US" smtClean="0"/>
              <a:t>‹#›</a:t>
            </a:fld>
            <a:endParaRPr lang="en-US"/>
          </a:p>
        </p:txBody>
      </p:sp>
    </p:spTree>
    <p:extLst>
      <p:ext uri="{BB962C8B-B14F-4D97-AF65-F5344CB8AC3E}">
        <p14:creationId xmlns:p14="http://schemas.microsoft.com/office/powerpoint/2010/main" val="3752409418"/>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756" name="Header Placeholder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prstClr val="black"/>
                </a:solidFill>
              </a:rPr>
              <a:t>CSE Department,CBIT(A),Hyderabad</a:t>
            </a:r>
          </a:p>
        </p:txBody>
      </p:sp>
      <p:sp>
        <p:nvSpPr>
          <p:cNvPr id="74757"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prstClr val="black"/>
                </a:solidFill>
              </a:rPr>
              <a:t>CSE Department CBIT(A), Hyderabad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0"/>
          </p:nvPr>
        </p:nvSpPr>
        <p:spPr/>
        <p:txBody>
          <a:bodyPr/>
          <a:lstStyle/>
          <a:p>
            <a:r>
              <a:rPr lang="en-US"/>
              <a:t>CSE Department,CBIT(A),Hyderabad</a:t>
            </a:r>
          </a:p>
        </p:txBody>
      </p:sp>
    </p:spTree>
    <p:extLst>
      <p:ext uri="{BB962C8B-B14F-4D97-AF65-F5344CB8AC3E}">
        <p14:creationId xmlns:p14="http://schemas.microsoft.com/office/powerpoint/2010/main" val="78704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C28A0D0-7DF0-4A38-8716-DE312344FF26}" type="datetime1">
              <a:rPr lang="en-US" smtClean="0"/>
              <a:t>9/16/2020</a:t>
            </a:fld>
            <a:endParaRPr lang="en-US"/>
          </a:p>
        </p:txBody>
      </p:sp>
      <p:sp>
        <p:nvSpPr>
          <p:cNvPr id="5" name="Footer Placeholder 4"/>
          <p:cNvSpPr>
            <a:spLocks noGrp="1"/>
          </p:cNvSpPr>
          <p:nvPr>
            <p:ph type="ftr" sz="quarter" idx="11"/>
          </p:nvPr>
        </p:nvSpPr>
        <p:spPr/>
        <p:txBody>
          <a:bodyPr/>
          <a:lstStyle/>
          <a:p>
            <a:r>
              <a:rPr lang="en-US"/>
              <a:t>CSE Department,CBIT(A),Hyderabad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E5705D-82A6-4D50-A047-46B13E64B854}" type="datetime1">
              <a:rPr lang="en-US" smtClean="0"/>
              <a:t>9/16/2020</a:t>
            </a:fld>
            <a:endParaRPr lang="en-US"/>
          </a:p>
        </p:txBody>
      </p:sp>
      <p:sp>
        <p:nvSpPr>
          <p:cNvPr id="5" name="Footer Placeholder 4"/>
          <p:cNvSpPr>
            <a:spLocks noGrp="1"/>
          </p:cNvSpPr>
          <p:nvPr>
            <p:ph type="ftr" sz="quarter" idx="11"/>
          </p:nvPr>
        </p:nvSpPr>
        <p:spPr/>
        <p:txBody>
          <a:bodyPr/>
          <a:lstStyle/>
          <a:p>
            <a:r>
              <a:rPr lang="en-US"/>
              <a:t>CSE Department,CBIT(A),Hyderabad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33D57-31C9-4AC4-8B8A-63B1C23543CD}" type="datetime1">
              <a:rPr lang="en-US" smtClean="0"/>
              <a:t>9/16/2020</a:t>
            </a:fld>
            <a:endParaRPr lang="en-US"/>
          </a:p>
        </p:txBody>
      </p:sp>
      <p:sp>
        <p:nvSpPr>
          <p:cNvPr id="5" name="Footer Placeholder 4"/>
          <p:cNvSpPr>
            <a:spLocks noGrp="1"/>
          </p:cNvSpPr>
          <p:nvPr>
            <p:ph type="ftr" sz="quarter" idx="11"/>
          </p:nvPr>
        </p:nvSpPr>
        <p:spPr/>
        <p:txBody>
          <a:bodyPr/>
          <a:lstStyle/>
          <a:p>
            <a:r>
              <a:rPr lang="en-US"/>
              <a:t>CSE Department,CBIT(A),Hyderabad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07D0DA5-F6C3-475F-BB95-6F8DEBD2F314}" type="datetime1">
              <a:rPr lang="en-US" smtClean="0">
                <a:solidFill>
                  <a:prstClr val="black">
                    <a:tint val="75000"/>
                  </a:prstClr>
                </a:solidFill>
              </a:rPr>
              <a:t>9/16/2020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CSE Department,CBIT(A),Hyderabad</a:t>
            </a:r>
          </a:p>
        </p:txBody>
      </p:sp>
      <p:sp>
        <p:nvSpPr>
          <p:cNvPr id="6" name="Slide Number Placeholder 5"/>
          <p:cNvSpPr>
            <a:spLocks noGrp="1"/>
          </p:cNvSpPr>
          <p:nvPr>
            <p:ph type="sldNum" sz="quarter" idx="12"/>
          </p:nvPr>
        </p:nvSpPr>
        <p:spPr/>
        <p:txBody>
          <a:bodyPr/>
          <a:lstStyle>
            <a:lvl1pPr>
              <a:defRPr/>
            </a:lvl1pPr>
          </a:lstStyle>
          <a:p>
            <a:pPr>
              <a:defRPr/>
            </a:pPr>
            <a:fld id="{643BF861-6499-4A82-AD93-5E38C2B1AAF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06402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DFB37F1-4B49-4A7B-972F-6626FD9766FD}" type="datetime1">
              <a:rPr lang="en-US" smtClean="0">
                <a:solidFill>
                  <a:prstClr val="black">
                    <a:tint val="75000"/>
                  </a:prstClr>
                </a:solidFill>
              </a:rPr>
              <a:t>9/16/2020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CSE Department,CBIT(A),Hyderabad</a:t>
            </a:r>
          </a:p>
        </p:txBody>
      </p:sp>
      <p:sp>
        <p:nvSpPr>
          <p:cNvPr id="6" name="Slide Number Placeholder 5"/>
          <p:cNvSpPr>
            <a:spLocks noGrp="1"/>
          </p:cNvSpPr>
          <p:nvPr>
            <p:ph type="sldNum" sz="quarter" idx="12"/>
          </p:nvPr>
        </p:nvSpPr>
        <p:spPr/>
        <p:txBody>
          <a:bodyPr/>
          <a:lstStyle>
            <a:lvl1pPr>
              <a:defRPr/>
            </a:lvl1pPr>
          </a:lstStyle>
          <a:p>
            <a:pPr>
              <a:defRPr/>
            </a:pPr>
            <a:fld id="{57C40DB7-3D8B-4D7E-9395-E2F85C0D164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58152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3B6E645-69C7-4DC0-94A9-CF1073073A7D}" type="datetime1">
              <a:rPr lang="en-US" smtClean="0">
                <a:solidFill>
                  <a:prstClr val="black">
                    <a:tint val="75000"/>
                  </a:prstClr>
                </a:solidFill>
              </a:rPr>
              <a:t>9/16/2020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CSE Department,CBIT(A),Hyderabad</a:t>
            </a:r>
          </a:p>
        </p:txBody>
      </p:sp>
      <p:sp>
        <p:nvSpPr>
          <p:cNvPr id="6" name="Slide Number Placeholder 5"/>
          <p:cNvSpPr>
            <a:spLocks noGrp="1"/>
          </p:cNvSpPr>
          <p:nvPr>
            <p:ph type="sldNum" sz="quarter" idx="12"/>
          </p:nvPr>
        </p:nvSpPr>
        <p:spPr/>
        <p:txBody>
          <a:bodyPr/>
          <a:lstStyle>
            <a:lvl1pPr>
              <a:defRPr/>
            </a:lvl1pPr>
          </a:lstStyle>
          <a:p>
            <a:pPr>
              <a:defRPr/>
            </a:pPr>
            <a:fld id="{1FD2F835-2DC9-4284-A266-436874FB26E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94784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961A4B6-8428-48D2-8666-29E933DBFF61}" type="datetime1">
              <a:rPr lang="en-US" smtClean="0">
                <a:solidFill>
                  <a:prstClr val="black">
                    <a:tint val="75000"/>
                  </a:prstClr>
                </a:solidFill>
              </a:rPr>
              <a:t>9/16/2020</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CSE Department,CBIT(A),Hyderabad</a:t>
            </a:r>
          </a:p>
        </p:txBody>
      </p:sp>
      <p:sp>
        <p:nvSpPr>
          <p:cNvPr id="7" name="Slide Number Placeholder 5"/>
          <p:cNvSpPr>
            <a:spLocks noGrp="1"/>
          </p:cNvSpPr>
          <p:nvPr>
            <p:ph type="sldNum" sz="quarter" idx="12"/>
          </p:nvPr>
        </p:nvSpPr>
        <p:spPr/>
        <p:txBody>
          <a:bodyPr/>
          <a:lstStyle>
            <a:lvl1pPr>
              <a:defRPr/>
            </a:lvl1pPr>
          </a:lstStyle>
          <a:p>
            <a:pPr>
              <a:defRPr/>
            </a:pPr>
            <a:fld id="{D98E4EAE-D21F-45E8-B268-044BB08FE8F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72481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8CA9CF1-93BB-4BA4-B437-94E277E16803}" type="datetime1">
              <a:rPr lang="en-US" smtClean="0">
                <a:solidFill>
                  <a:prstClr val="black">
                    <a:tint val="75000"/>
                  </a:prstClr>
                </a:solidFill>
              </a:rPr>
              <a:t>9/16/2020</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CSE Department,CBIT(A),Hyderabad</a:t>
            </a:r>
          </a:p>
        </p:txBody>
      </p:sp>
      <p:sp>
        <p:nvSpPr>
          <p:cNvPr id="9" name="Slide Number Placeholder 5"/>
          <p:cNvSpPr>
            <a:spLocks noGrp="1"/>
          </p:cNvSpPr>
          <p:nvPr>
            <p:ph type="sldNum" sz="quarter" idx="12"/>
          </p:nvPr>
        </p:nvSpPr>
        <p:spPr/>
        <p:txBody>
          <a:bodyPr/>
          <a:lstStyle>
            <a:lvl1pPr>
              <a:defRPr/>
            </a:lvl1pPr>
          </a:lstStyle>
          <a:p>
            <a:pPr>
              <a:defRPr/>
            </a:pPr>
            <a:fld id="{94BC3015-6744-4F4D-B71A-AB53A39FCA9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46263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61BEC2B-D5FE-4C2C-8091-B8CF388B59EF}" type="datetime1">
              <a:rPr lang="en-US" smtClean="0">
                <a:solidFill>
                  <a:prstClr val="black">
                    <a:tint val="75000"/>
                  </a:prstClr>
                </a:solidFill>
              </a:rPr>
              <a:t>9/16/2020</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CSE Department,CBIT(A),Hyderabad</a:t>
            </a:r>
          </a:p>
        </p:txBody>
      </p:sp>
      <p:sp>
        <p:nvSpPr>
          <p:cNvPr id="5" name="Slide Number Placeholder 5"/>
          <p:cNvSpPr>
            <a:spLocks noGrp="1"/>
          </p:cNvSpPr>
          <p:nvPr>
            <p:ph type="sldNum" sz="quarter" idx="12"/>
          </p:nvPr>
        </p:nvSpPr>
        <p:spPr/>
        <p:txBody>
          <a:bodyPr/>
          <a:lstStyle>
            <a:lvl1pPr>
              <a:defRPr/>
            </a:lvl1pPr>
          </a:lstStyle>
          <a:p>
            <a:pPr>
              <a:defRPr/>
            </a:pPr>
            <a:fld id="{37F55F7F-B4D2-420D-A7CB-D86D828E443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360410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8EFFE79-C703-4556-B869-5CCC36AB0C44}" type="datetime1">
              <a:rPr lang="en-US" smtClean="0">
                <a:solidFill>
                  <a:prstClr val="black">
                    <a:tint val="75000"/>
                  </a:prstClr>
                </a:solidFill>
              </a:rPr>
              <a:t>9/16/2020</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CSE Department,CBIT(A),Hyderabad</a:t>
            </a:r>
          </a:p>
        </p:txBody>
      </p:sp>
      <p:sp>
        <p:nvSpPr>
          <p:cNvPr id="4" name="Slide Number Placeholder 5"/>
          <p:cNvSpPr>
            <a:spLocks noGrp="1"/>
          </p:cNvSpPr>
          <p:nvPr>
            <p:ph type="sldNum" sz="quarter" idx="12"/>
          </p:nvPr>
        </p:nvSpPr>
        <p:spPr/>
        <p:txBody>
          <a:bodyPr/>
          <a:lstStyle>
            <a:lvl1pPr>
              <a:defRPr/>
            </a:lvl1pPr>
          </a:lstStyle>
          <a:p>
            <a:pPr>
              <a:defRPr/>
            </a:pPr>
            <a:fld id="{FFDDEEE1-F978-407B-8547-AD11A3E35B0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04097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DA0B4A0-D53A-4C03-BCE9-E6A0092C6707}" type="datetime1">
              <a:rPr lang="en-US" smtClean="0">
                <a:solidFill>
                  <a:prstClr val="black">
                    <a:tint val="75000"/>
                  </a:prstClr>
                </a:solidFill>
              </a:rPr>
              <a:t>9/16/2020</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CSE Department,CBIT(A),Hyderabad</a:t>
            </a:r>
          </a:p>
        </p:txBody>
      </p:sp>
      <p:sp>
        <p:nvSpPr>
          <p:cNvPr id="7" name="Slide Number Placeholder 5"/>
          <p:cNvSpPr>
            <a:spLocks noGrp="1"/>
          </p:cNvSpPr>
          <p:nvPr>
            <p:ph type="sldNum" sz="quarter" idx="12"/>
          </p:nvPr>
        </p:nvSpPr>
        <p:spPr/>
        <p:txBody>
          <a:bodyPr/>
          <a:lstStyle>
            <a:lvl1pPr>
              <a:defRPr/>
            </a:lvl1pPr>
          </a:lstStyle>
          <a:p>
            <a:pPr>
              <a:defRPr/>
            </a:pPr>
            <a:fld id="{AD31A881-CC0C-4773-9000-006C7289163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8508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A6C9D-661C-46BB-A01F-64D1511ED7A8}" type="datetime1">
              <a:rPr lang="en-US" smtClean="0"/>
              <a:t>9/16/2020</a:t>
            </a:fld>
            <a:endParaRPr lang="en-US"/>
          </a:p>
        </p:txBody>
      </p:sp>
      <p:sp>
        <p:nvSpPr>
          <p:cNvPr id="5" name="Footer Placeholder 4"/>
          <p:cNvSpPr>
            <a:spLocks noGrp="1"/>
          </p:cNvSpPr>
          <p:nvPr>
            <p:ph type="ftr" sz="quarter" idx="11"/>
          </p:nvPr>
        </p:nvSpPr>
        <p:spPr/>
        <p:txBody>
          <a:bodyPr/>
          <a:lstStyle/>
          <a:p>
            <a:r>
              <a:rPr lang="en-US"/>
              <a:t>CSE Department,CBIT(A),Hyderabad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4A6AA13-790D-4ED4-A207-F94E9CB62736}" type="datetime1">
              <a:rPr lang="en-US" smtClean="0">
                <a:solidFill>
                  <a:prstClr val="black">
                    <a:tint val="75000"/>
                  </a:prstClr>
                </a:solidFill>
              </a:rPr>
              <a:t>9/16/2020</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CSE Department,CBIT(A),Hyderabad</a:t>
            </a:r>
          </a:p>
        </p:txBody>
      </p:sp>
      <p:sp>
        <p:nvSpPr>
          <p:cNvPr id="7" name="Slide Number Placeholder 5"/>
          <p:cNvSpPr>
            <a:spLocks noGrp="1"/>
          </p:cNvSpPr>
          <p:nvPr>
            <p:ph type="sldNum" sz="quarter" idx="12"/>
          </p:nvPr>
        </p:nvSpPr>
        <p:spPr/>
        <p:txBody>
          <a:bodyPr/>
          <a:lstStyle>
            <a:lvl1pPr>
              <a:defRPr/>
            </a:lvl1pPr>
          </a:lstStyle>
          <a:p>
            <a:pPr>
              <a:defRPr/>
            </a:pPr>
            <a:fld id="{224B94AD-EE55-4D67-A2B2-3E593FE7A90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51213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2559482-6907-416F-9A5F-1E1CDD8FD016}" type="datetime1">
              <a:rPr lang="en-US" smtClean="0">
                <a:solidFill>
                  <a:prstClr val="black">
                    <a:tint val="75000"/>
                  </a:prstClr>
                </a:solidFill>
              </a:rPr>
              <a:t>9/16/2020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CSE Department,CBIT(A),Hyderabad</a:t>
            </a:r>
          </a:p>
        </p:txBody>
      </p:sp>
      <p:sp>
        <p:nvSpPr>
          <p:cNvPr id="6" name="Slide Number Placeholder 5"/>
          <p:cNvSpPr>
            <a:spLocks noGrp="1"/>
          </p:cNvSpPr>
          <p:nvPr>
            <p:ph type="sldNum" sz="quarter" idx="12"/>
          </p:nvPr>
        </p:nvSpPr>
        <p:spPr/>
        <p:txBody>
          <a:bodyPr/>
          <a:lstStyle>
            <a:lvl1pPr>
              <a:defRPr/>
            </a:lvl1pPr>
          </a:lstStyle>
          <a:p>
            <a:pPr>
              <a:defRPr/>
            </a:pPr>
            <a:fld id="{BE0E2AF0-598E-4C68-B6EE-54F7D0D27CF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12843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012F7D0-61EC-4073-B38D-56A761A9E6AC}" type="datetime1">
              <a:rPr lang="en-US" smtClean="0">
                <a:solidFill>
                  <a:prstClr val="black">
                    <a:tint val="75000"/>
                  </a:prstClr>
                </a:solidFill>
              </a:rPr>
              <a:t>9/16/2020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CSE Department,CBIT(A),Hyderabad</a:t>
            </a:r>
          </a:p>
        </p:txBody>
      </p:sp>
      <p:sp>
        <p:nvSpPr>
          <p:cNvPr id="6" name="Slide Number Placeholder 5"/>
          <p:cNvSpPr>
            <a:spLocks noGrp="1"/>
          </p:cNvSpPr>
          <p:nvPr>
            <p:ph type="sldNum" sz="quarter" idx="12"/>
          </p:nvPr>
        </p:nvSpPr>
        <p:spPr/>
        <p:txBody>
          <a:bodyPr/>
          <a:lstStyle>
            <a:lvl1pPr>
              <a:defRPr/>
            </a:lvl1pPr>
          </a:lstStyle>
          <a:p>
            <a:pPr>
              <a:defRPr/>
            </a:pPr>
            <a:fld id="{0D314E9D-792C-4B57-89BF-6CDC57C4D08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80853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4998DE-F734-43EF-B93D-7DEED425C184}" type="datetime1">
              <a:rPr lang="en-US" smtClean="0"/>
              <a:t>9/16/2020</a:t>
            </a:fld>
            <a:endParaRPr lang="en-US"/>
          </a:p>
        </p:txBody>
      </p:sp>
      <p:sp>
        <p:nvSpPr>
          <p:cNvPr id="5" name="Footer Placeholder 4"/>
          <p:cNvSpPr>
            <a:spLocks noGrp="1"/>
          </p:cNvSpPr>
          <p:nvPr>
            <p:ph type="ftr" sz="quarter" idx="11"/>
          </p:nvPr>
        </p:nvSpPr>
        <p:spPr/>
        <p:txBody>
          <a:bodyPr/>
          <a:lstStyle/>
          <a:p>
            <a:r>
              <a:rPr lang="en-US"/>
              <a:t>CSE Department,CBIT(A),Hyderabad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D64ED-62D4-48A7-AE3F-C9D82DF42A63}" type="datetime1">
              <a:rPr lang="en-US" smtClean="0"/>
              <a:t>9/16/2020</a:t>
            </a:fld>
            <a:endParaRPr lang="en-US"/>
          </a:p>
        </p:txBody>
      </p:sp>
      <p:sp>
        <p:nvSpPr>
          <p:cNvPr id="6" name="Footer Placeholder 5"/>
          <p:cNvSpPr>
            <a:spLocks noGrp="1"/>
          </p:cNvSpPr>
          <p:nvPr>
            <p:ph type="ftr" sz="quarter" idx="11"/>
          </p:nvPr>
        </p:nvSpPr>
        <p:spPr/>
        <p:txBody>
          <a:bodyPr/>
          <a:lstStyle/>
          <a:p>
            <a:r>
              <a:rPr lang="en-US"/>
              <a:t>CSE Department,CBIT(A),Hyderabad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4CF57C-2F5D-44C9-A8E3-3B509C204E5E}" type="datetime1">
              <a:rPr lang="en-US" smtClean="0"/>
              <a:t>9/16/2020</a:t>
            </a:fld>
            <a:endParaRPr lang="en-US"/>
          </a:p>
        </p:txBody>
      </p:sp>
      <p:sp>
        <p:nvSpPr>
          <p:cNvPr id="8" name="Footer Placeholder 7"/>
          <p:cNvSpPr>
            <a:spLocks noGrp="1"/>
          </p:cNvSpPr>
          <p:nvPr>
            <p:ph type="ftr" sz="quarter" idx="11"/>
          </p:nvPr>
        </p:nvSpPr>
        <p:spPr/>
        <p:txBody>
          <a:bodyPr/>
          <a:lstStyle/>
          <a:p>
            <a:r>
              <a:rPr lang="en-US"/>
              <a:t>CSE Department,CBIT(A),Hyderabad</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043F8B-9963-456F-81C1-E6DBD87D5EE1}" type="datetime1">
              <a:rPr lang="en-US" smtClean="0"/>
              <a:t>9/16/2020</a:t>
            </a:fld>
            <a:endParaRPr lang="en-US"/>
          </a:p>
        </p:txBody>
      </p:sp>
      <p:sp>
        <p:nvSpPr>
          <p:cNvPr id="4" name="Footer Placeholder 3"/>
          <p:cNvSpPr>
            <a:spLocks noGrp="1"/>
          </p:cNvSpPr>
          <p:nvPr>
            <p:ph type="ftr" sz="quarter" idx="11"/>
          </p:nvPr>
        </p:nvSpPr>
        <p:spPr/>
        <p:txBody>
          <a:bodyPr/>
          <a:lstStyle/>
          <a:p>
            <a:r>
              <a:rPr lang="en-US"/>
              <a:t>CSE Department,CBIT(A),Hyderabad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18A45-5BD0-42AA-8235-251423839268}" type="datetime1">
              <a:rPr lang="en-US" smtClean="0"/>
              <a:t>9/16/2020</a:t>
            </a:fld>
            <a:endParaRPr lang="en-US"/>
          </a:p>
        </p:txBody>
      </p:sp>
      <p:sp>
        <p:nvSpPr>
          <p:cNvPr id="3" name="Footer Placeholder 2"/>
          <p:cNvSpPr>
            <a:spLocks noGrp="1"/>
          </p:cNvSpPr>
          <p:nvPr>
            <p:ph type="ftr" sz="quarter" idx="11"/>
          </p:nvPr>
        </p:nvSpPr>
        <p:spPr/>
        <p:txBody>
          <a:bodyPr/>
          <a:lstStyle/>
          <a:p>
            <a:r>
              <a:rPr lang="en-US"/>
              <a:t>CSE Department,CBIT(A),Hyderabad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B6846E-105E-4082-9700-6231599B11EB}" type="datetime1">
              <a:rPr lang="en-US" smtClean="0"/>
              <a:t>9/16/2020</a:t>
            </a:fld>
            <a:endParaRPr lang="en-US"/>
          </a:p>
        </p:txBody>
      </p:sp>
      <p:sp>
        <p:nvSpPr>
          <p:cNvPr id="6" name="Footer Placeholder 5"/>
          <p:cNvSpPr>
            <a:spLocks noGrp="1"/>
          </p:cNvSpPr>
          <p:nvPr>
            <p:ph type="ftr" sz="quarter" idx="11"/>
          </p:nvPr>
        </p:nvSpPr>
        <p:spPr/>
        <p:txBody>
          <a:bodyPr/>
          <a:lstStyle/>
          <a:p>
            <a:r>
              <a:rPr lang="en-US"/>
              <a:t>CSE Department,CBIT(A),Hyderabad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ABA58D-6B2C-4881-9A3E-BFFE16410D3F}" type="datetime1">
              <a:rPr lang="en-US" smtClean="0"/>
              <a:t>9/16/2020</a:t>
            </a:fld>
            <a:endParaRPr lang="en-US"/>
          </a:p>
        </p:txBody>
      </p:sp>
      <p:sp>
        <p:nvSpPr>
          <p:cNvPr id="6" name="Footer Placeholder 5"/>
          <p:cNvSpPr>
            <a:spLocks noGrp="1"/>
          </p:cNvSpPr>
          <p:nvPr>
            <p:ph type="ftr" sz="quarter" idx="11"/>
          </p:nvPr>
        </p:nvSpPr>
        <p:spPr/>
        <p:txBody>
          <a:bodyPr/>
          <a:lstStyle/>
          <a:p>
            <a:r>
              <a:rPr lang="en-US"/>
              <a:t>CSE Department,CBIT(A),Hyderabad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607F71-E537-4788-BF9C-58C764A9CF2F}" type="datetime1">
              <a:rPr lang="en-US" smtClean="0"/>
              <a:t>9/16/2020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 Department,CBIT(A),Hyderabad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5E935FCE-6AFD-4094-A3C9-DBDF90F3690D}" type="datetime1">
              <a:rPr lang="en-US" smtClean="0">
                <a:solidFill>
                  <a:prstClr val="black">
                    <a:tint val="75000"/>
                  </a:prstClr>
                </a:solidFill>
              </a:rPr>
              <a:t>9/16/2020</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r>
              <a:rPr lang="en-US">
                <a:solidFill>
                  <a:prstClr val="black">
                    <a:tint val="75000"/>
                  </a:prstClr>
                </a:solidFill>
              </a:rPr>
              <a:t>CSE Department,CBIT(A),Hyderabad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49B5D1F0-C1D3-4CBB-8686-029BC17DC05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727541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rtlCol="0">
            <a:normAutofit/>
          </a:bodyPr>
          <a:lstStyle/>
          <a:p>
            <a:pPr algn="ctr" eaLnBrk="1" fontAlgn="auto" hangingPunct="1">
              <a:spcAft>
                <a:spcPts val="0"/>
              </a:spcAft>
              <a:buFont typeface="Arial" pitchFamily="34" charset="0"/>
              <a:buNone/>
              <a:defRPr/>
            </a:pPr>
            <a:r>
              <a:rPr lang="en-US" sz="8000" b="1" dirty="0">
                <a:solidFill>
                  <a:schemeClr val="tx2"/>
                </a:solidFill>
                <a:effectLst>
                  <a:outerShdw blurRad="38100" dist="38100" dir="2700000" algn="tl">
                    <a:srgbClr val="000000">
                      <a:alpha val="43137"/>
                    </a:srgbClr>
                  </a:outerShdw>
                </a:effectLst>
              </a:rPr>
              <a:t>Machine Learning</a:t>
            </a:r>
          </a:p>
          <a:p>
            <a:pPr algn="ctr" eaLnBrk="1" fontAlgn="auto" hangingPunct="1">
              <a:spcAft>
                <a:spcPts val="0"/>
              </a:spcAft>
              <a:buFont typeface="Arial" pitchFamily="34" charset="0"/>
              <a:buNone/>
              <a:defRPr/>
            </a:pPr>
            <a:r>
              <a:rPr lang="en-US" sz="2400" b="1" dirty="0">
                <a:solidFill>
                  <a:schemeClr val="tx2"/>
                </a:solidFill>
                <a:effectLst>
                  <a:outerShdw blurRad="38100" dist="38100" dir="2700000" algn="tl">
                    <a:srgbClr val="000000">
                      <a:alpha val="43137"/>
                    </a:srgbClr>
                  </a:outerShdw>
                </a:effectLst>
              </a:rPr>
              <a:t>Department of CSE</a:t>
            </a:r>
          </a:p>
          <a:p>
            <a:pPr algn="ctr" eaLnBrk="1" fontAlgn="auto" hangingPunct="1">
              <a:spcAft>
                <a:spcPts val="0"/>
              </a:spcAft>
              <a:buFont typeface="Arial" pitchFamily="34" charset="0"/>
              <a:buNone/>
              <a:defRPr/>
            </a:pPr>
            <a:r>
              <a:rPr lang="en-US" sz="2400" b="1" dirty="0">
                <a:solidFill>
                  <a:schemeClr val="tx2"/>
                </a:solidFill>
                <a:effectLst>
                  <a:outerShdw blurRad="38100" dist="38100" dir="2700000" algn="tl">
                    <a:srgbClr val="000000">
                      <a:alpha val="43137"/>
                    </a:srgbClr>
                  </a:outerShdw>
                </a:effectLst>
              </a:rPr>
              <a:t>Chaithanya </a:t>
            </a:r>
            <a:r>
              <a:rPr lang="en-US" sz="2400" b="1" dirty="0" err="1">
                <a:solidFill>
                  <a:schemeClr val="tx2"/>
                </a:solidFill>
                <a:effectLst>
                  <a:outerShdw blurRad="38100" dist="38100" dir="2700000" algn="tl">
                    <a:srgbClr val="000000">
                      <a:alpha val="43137"/>
                    </a:srgbClr>
                  </a:outerShdw>
                </a:effectLst>
              </a:rPr>
              <a:t>Bharathi</a:t>
            </a:r>
            <a:r>
              <a:rPr lang="en-US" sz="2400" b="1" dirty="0">
                <a:solidFill>
                  <a:schemeClr val="tx2"/>
                </a:solidFill>
                <a:effectLst>
                  <a:outerShdw blurRad="38100" dist="38100" dir="2700000" algn="tl">
                    <a:srgbClr val="000000">
                      <a:alpha val="43137"/>
                    </a:srgbClr>
                  </a:outerShdw>
                </a:effectLst>
              </a:rPr>
              <a:t> Institute Of Engineering Technology(A)</a:t>
            </a:r>
          </a:p>
          <a:p>
            <a:pPr algn="ctr" eaLnBrk="1" fontAlgn="auto" hangingPunct="1">
              <a:spcAft>
                <a:spcPts val="0"/>
              </a:spcAft>
              <a:buFont typeface="Arial" pitchFamily="34" charset="0"/>
              <a:buNone/>
              <a:defRPr/>
            </a:pPr>
            <a:r>
              <a:rPr lang="en-US" sz="2400" b="1" dirty="0" err="1">
                <a:solidFill>
                  <a:schemeClr val="tx2"/>
                </a:solidFill>
                <a:effectLst>
                  <a:outerShdw blurRad="38100" dist="38100" dir="2700000" algn="tl">
                    <a:srgbClr val="000000">
                      <a:alpha val="43137"/>
                    </a:srgbClr>
                  </a:outerShdw>
                </a:effectLst>
              </a:rPr>
              <a:t>Gandipet</a:t>
            </a:r>
            <a:r>
              <a:rPr lang="en-US" sz="2400" b="1" dirty="0">
                <a:solidFill>
                  <a:schemeClr val="tx2"/>
                </a:solidFill>
                <a:effectLst>
                  <a:outerShdw blurRad="38100" dist="38100" dir="2700000" algn="tl">
                    <a:srgbClr val="000000">
                      <a:alpha val="43137"/>
                    </a:srgbClr>
                  </a:outerShdw>
                </a:effectLst>
              </a:rPr>
              <a:t> Hyderabad 500075</a:t>
            </a:r>
          </a:p>
          <a:p>
            <a:pPr algn="ctr" eaLnBrk="1" fontAlgn="auto" hangingPunct="1">
              <a:spcAft>
                <a:spcPts val="0"/>
              </a:spcAft>
              <a:buFont typeface="Arial" charset="0"/>
              <a:buNone/>
              <a:defRPr/>
            </a:pPr>
            <a:endParaRPr lang="en-US" sz="2400" b="1" dirty="0">
              <a:solidFill>
                <a:schemeClr val="tx2"/>
              </a:solidFill>
              <a:effectLst>
                <a:outerShdw blurRad="38100" dist="38100" dir="2700000" algn="tl">
                  <a:srgbClr val="000000">
                    <a:alpha val="43137"/>
                  </a:srgbClr>
                </a:outerShdw>
              </a:effectLst>
            </a:endParaRPr>
          </a:p>
          <a:p>
            <a:pPr algn="ctr" eaLnBrk="1" fontAlgn="auto" hangingPunct="1">
              <a:spcAft>
                <a:spcPts val="0"/>
              </a:spcAft>
              <a:buFont typeface="Arial" charset="0"/>
              <a:buNone/>
              <a:defRPr/>
            </a:pPr>
            <a:r>
              <a:rPr lang="en-US" sz="2400" b="1" dirty="0">
                <a:solidFill>
                  <a:schemeClr val="tx2"/>
                </a:solidFill>
                <a:effectLst>
                  <a:outerShdw blurRad="38100" dist="38100" dir="2700000" algn="tl">
                    <a:srgbClr val="000000">
                      <a:alpha val="43137"/>
                    </a:srgbClr>
                  </a:outerShdw>
                </a:effectLst>
              </a:rPr>
              <a:t>	</a:t>
            </a:r>
          </a:p>
          <a:p>
            <a:pPr algn="ctr" eaLnBrk="1" fontAlgn="auto" hangingPunct="1">
              <a:spcAft>
                <a:spcPts val="0"/>
              </a:spcAft>
              <a:buNone/>
              <a:defRPr/>
            </a:pPr>
            <a:r>
              <a:rPr lang="en-US" sz="2400" dirty="0">
                <a:solidFill>
                  <a:srgbClr val="FF0000"/>
                </a:solidFill>
              </a:rPr>
              <a:t>Sources /References : Giuseppe Bonaccorso, Machine Learning Algorithms, 2017, </a:t>
            </a:r>
            <a:r>
              <a:rPr lang="en-US" sz="2400" dirty="0" err="1">
                <a:solidFill>
                  <a:srgbClr val="FF0000"/>
                </a:solidFill>
              </a:rPr>
              <a:t>Packt</a:t>
            </a:r>
            <a:r>
              <a:rPr lang="en-US" sz="2400" dirty="0">
                <a:solidFill>
                  <a:srgbClr val="FF0000"/>
                </a:solidFill>
              </a:rPr>
              <a:t> Publishing. </a:t>
            </a:r>
            <a:endParaRPr lang="en-US" sz="2400" b="1" dirty="0">
              <a:solidFill>
                <a:srgbClr val="FF0000"/>
              </a:solidFill>
              <a:effectLst>
                <a:outerShdw blurRad="38100" dist="38100" dir="2700000" algn="tl">
                  <a:srgbClr val="000000">
                    <a:alpha val="43137"/>
                  </a:srgbClr>
                </a:outerShdw>
              </a:effectLst>
            </a:endParaRPr>
          </a:p>
          <a:p>
            <a:pPr eaLnBrk="1" fontAlgn="auto" hangingPunct="1">
              <a:spcAft>
                <a:spcPts val="0"/>
              </a:spcAft>
              <a:buFont typeface="Arial" charset="0"/>
              <a:buNone/>
              <a:defRPr/>
            </a:pPr>
            <a:endParaRPr lang="en-US" sz="2400" b="1" dirty="0">
              <a:solidFill>
                <a:schemeClr val="tx2"/>
              </a:solidFill>
              <a:effectLst>
                <a:outerShdw blurRad="38100" dist="38100" dir="2700000" algn="tl">
                  <a:srgbClr val="000000">
                    <a:alpha val="43137"/>
                  </a:srgbClr>
                </a:outerShdw>
              </a:effectLst>
            </a:endParaRPr>
          </a:p>
          <a:p>
            <a:pPr algn="ctr" eaLnBrk="1" fontAlgn="auto" hangingPunct="1">
              <a:spcAft>
                <a:spcPts val="0"/>
              </a:spcAft>
              <a:buFont typeface="Arial" charset="0"/>
              <a:buNone/>
              <a:defRPr/>
            </a:pPr>
            <a:r>
              <a:rPr lang="en-US" sz="2400" b="1" dirty="0">
                <a:solidFill>
                  <a:schemeClr val="tx2"/>
                </a:solidFill>
                <a:effectLst>
                  <a:outerShdw blurRad="38100" dist="38100" dir="2700000" algn="tl">
                    <a:srgbClr val="000000">
                      <a:alpha val="43137"/>
                    </a:srgbClr>
                  </a:outerShdw>
                </a:effectLst>
              </a:rPr>
              <a:t>					</a:t>
            </a:r>
          </a:p>
        </p:txBody>
      </p:sp>
      <p:sp>
        <p:nvSpPr>
          <p:cNvPr id="2" name="Footer Placeholder 1"/>
          <p:cNvSpPr>
            <a:spLocks noGrp="1"/>
          </p:cNvSpPr>
          <p:nvPr>
            <p:ph type="ftr" sz="quarter" idx="11"/>
          </p:nvPr>
        </p:nvSpPr>
        <p:spPr/>
        <p:txBody>
          <a:bodyPr/>
          <a:lstStyle/>
          <a:p>
            <a:pPr>
              <a:defRPr/>
            </a:pPr>
            <a:r>
              <a:rPr lang="en-US">
                <a:solidFill>
                  <a:prstClr val="black">
                    <a:tint val="75000"/>
                  </a:prstClr>
                </a:solidFill>
              </a:rPr>
              <a:t>CSE Department,CBIT(A),Hyderabad</a:t>
            </a:r>
          </a:p>
        </p:txBody>
      </p:sp>
    </p:spTree>
    <p:extLst>
      <p:ext uri="{BB962C8B-B14F-4D97-AF65-F5344CB8AC3E}">
        <p14:creationId xmlns:p14="http://schemas.microsoft.com/office/powerpoint/2010/main" val="35339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Linear Classification</a:t>
            </a:r>
          </a:p>
        </p:txBody>
      </p:sp>
      <p:sp>
        <p:nvSpPr>
          <p:cNvPr id="4" name="Footer Placeholder 3"/>
          <p:cNvSpPr>
            <a:spLocks noGrp="1"/>
          </p:cNvSpPr>
          <p:nvPr>
            <p:ph type="ftr" sz="quarter" idx="11"/>
          </p:nvPr>
        </p:nvSpPr>
        <p:spPr/>
        <p:txBody>
          <a:bodyPr/>
          <a:lstStyle/>
          <a:p>
            <a:r>
              <a:rPr lang="en-US"/>
              <a:t>CSE Department,CBIT(A),Hyderabad</a:t>
            </a:r>
          </a:p>
        </p:txBody>
      </p:sp>
      <p:pic>
        <p:nvPicPr>
          <p:cNvPr id="102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914400"/>
            <a:ext cx="643224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3597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DBF8-8F1E-419D-9313-0EC0D10FBE71}"/>
              </a:ext>
            </a:extLst>
          </p:cNvPr>
          <p:cNvSpPr>
            <a:spLocks noGrp="1"/>
          </p:cNvSpPr>
          <p:nvPr>
            <p:ph type="title"/>
          </p:nvPr>
        </p:nvSpPr>
        <p:spPr/>
        <p:txBody>
          <a:bodyPr/>
          <a:lstStyle/>
          <a:p>
            <a:r>
              <a:rPr lang="en-US" dirty="0" err="1"/>
              <a:t>Maths</a:t>
            </a:r>
            <a:r>
              <a:rPr lang="en-US" dirty="0"/>
              <a:t>…..</a:t>
            </a:r>
            <a:endParaRPr lang="en-IN" dirty="0"/>
          </a:p>
        </p:txBody>
      </p:sp>
      <p:sp>
        <p:nvSpPr>
          <p:cNvPr id="4" name="Footer Placeholder 3">
            <a:extLst>
              <a:ext uri="{FF2B5EF4-FFF2-40B4-BE49-F238E27FC236}">
                <a16:creationId xmlns:a16="http://schemas.microsoft.com/office/drawing/2014/main" id="{E6DA664E-2035-4869-9C2E-3E0CF1063648}"/>
              </a:ext>
            </a:extLst>
          </p:cNvPr>
          <p:cNvSpPr>
            <a:spLocks noGrp="1"/>
          </p:cNvSpPr>
          <p:nvPr>
            <p:ph type="ftr" sz="quarter" idx="11"/>
          </p:nvPr>
        </p:nvSpPr>
        <p:spPr/>
        <p:txBody>
          <a:bodyPr/>
          <a:lstStyle/>
          <a:p>
            <a:r>
              <a:rPr lang="en-US"/>
              <a:t>CSE Department,CBIT(A),Hyderabad</a:t>
            </a:r>
          </a:p>
        </p:txBody>
      </p:sp>
      <p:pic>
        <p:nvPicPr>
          <p:cNvPr id="1026" name="Picture 2" descr="eq1&#10;">
            <a:extLst>
              <a:ext uri="{FF2B5EF4-FFF2-40B4-BE49-F238E27FC236}">
                <a16:creationId xmlns:a16="http://schemas.microsoft.com/office/drawing/2014/main" id="{12D1FFB3-B208-4D2C-9FE8-947D1AFB89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417638"/>
            <a:ext cx="58007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B33266-4141-438E-86BB-B262B065FC26}"/>
              </a:ext>
            </a:extLst>
          </p:cNvPr>
          <p:cNvPicPr>
            <a:picLocks noChangeAspect="1"/>
          </p:cNvPicPr>
          <p:nvPr/>
        </p:nvPicPr>
        <p:blipFill>
          <a:blip r:embed="rId3"/>
          <a:stretch>
            <a:fillRect/>
          </a:stretch>
        </p:blipFill>
        <p:spPr>
          <a:xfrm>
            <a:off x="1600200" y="2677156"/>
            <a:ext cx="5724525" cy="628650"/>
          </a:xfrm>
          <a:prstGeom prst="rect">
            <a:avLst/>
          </a:prstGeom>
        </p:spPr>
      </p:pic>
      <p:pic>
        <p:nvPicPr>
          <p:cNvPr id="1028" name="Picture 4" descr="Image for post">
            <a:extLst>
              <a:ext uri="{FF2B5EF4-FFF2-40B4-BE49-F238E27FC236}">
                <a16:creationId xmlns:a16="http://schemas.microsoft.com/office/drawing/2014/main" id="{614FABA7-78F7-4C3C-820E-D45E496AF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992878"/>
            <a:ext cx="580072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61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EEA-77C6-48B9-9F17-073FA8665906}"/>
              </a:ext>
            </a:extLst>
          </p:cNvPr>
          <p:cNvSpPr>
            <a:spLocks noGrp="1"/>
          </p:cNvSpPr>
          <p:nvPr>
            <p:ph type="title"/>
          </p:nvPr>
        </p:nvSpPr>
        <p:spPr/>
        <p:txBody>
          <a:bodyPr/>
          <a:lstStyle/>
          <a:p>
            <a:r>
              <a:rPr lang="en-US" dirty="0"/>
              <a:t>Sigmoid function</a:t>
            </a:r>
            <a:endParaRPr lang="en-IN" dirty="0"/>
          </a:p>
        </p:txBody>
      </p:sp>
      <p:sp>
        <p:nvSpPr>
          <p:cNvPr id="4" name="Footer Placeholder 3">
            <a:extLst>
              <a:ext uri="{FF2B5EF4-FFF2-40B4-BE49-F238E27FC236}">
                <a16:creationId xmlns:a16="http://schemas.microsoft.com/office/drawing/2014/main" id="{41F83A29-8E10-4FE6-9819-1263FD4CEB0E}"/>
              </a:ext>
            </a:extLst>
          </p:cNvPr>
          <p:cNvSpPr>
            <a:spLocks noGrp="1"/>
          </p:cNvSpPr>
          <p:nvPr>
            <p:ph type="ftr" sz="quarter" idx="11"/>
          </p:nvPr>
        </p:nvSpPr>
        <p:spPr/>
        <p:txBody>
          <a:bodyPr/>
          <a:lstStyle/>
          <a:p>
            <a:r>
              <a:rPr lang="en-US"/>
              <a:t>CSE Department,CBIT(A),Hyderabad</a:t>
            </a:r>
          </a:p>
        </p:txBody>
      </p:sp>
      <p:pic>
        <p:nvPicPr>
          <p:cNvPr id="5" name="Content Placeholder 4" descr="Image for post">
            <a:extLst>
              <a:ext uri="{FF2B5EF4-FFF2-40B4-BE49-F238E27FC236}">
                <a16:creationId xmlns:a16="http://schemas.microsoft.com/office/drawing/2014/main" id="{FB203D0D-CFAA-4421-BE35-15185CE2E34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2409825" cy="876300"/>
          </a:xfrm>
          <a:prstGeom prst="rect">
            <a:avLst/>
          </a:prstGeom>
          <a:noFill/>
          <a:ln>
            <a:noFill/>
          </a:ln>
        </p:spPr>
      </p:pic>
      <p:pic>
        <p:nvPicPr>
          <p:cNvPr id="6" name="Picture 5" descr="Image for post">
            <a:extLst>
              <a:ext uri="{FF2B5EF4-FFF2-40B4-BE49-F238E27FC236}">
                <a16:creationId xmlns:a16="http://schemas.microsoft.com/office/drawing/2014/main" id="{1B7B8648-8960-400B-A58B-4B42C8B985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701925"/>
            <a:ext cx="5715000" cy="3810000"/>
          </a:xfrm>
          <a:prstGeom prst="rect">
            <a:avLst/>
          </a:prstGeom>
          <a:noFill/>
          <a:ln>
            <a:noFill/>
          </a:ln>
        </p:spPr>
      </p:pic>
    </p:spTree>
    <p:extLst>
      <p:ext uri="{BB962C8B-B14F-4D97-AF65-F5344CB8AC3E}">
        <p14:creationId xmlns:p14="http://schemas.microsoft.com/office/powerpoint/2010/main" val="4102323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1FAD-DCDA-4F6B-996A-5DF9B12275E2}"/>
              </a:ext>
            </a:extLst>
          </p:cNvPr>
          <p:cNvSpPr>
            <a:spLocks noGrp="1"/>
          </p:cNvSpPr>
          <p:nvPr>
            <p:ph type="title"/>
          </p:nvPr>
        </p:nvSpPr>
        <p:spPr/>
        <p:txBody>
          <a:bodyPr/>
          <a:lstStyle/>
          <a:p>
            <a:r>
              <a:rPr lang="en-US" dirty="0"/>
              <a:t>Loss Function</a:t>
            </a:r>
            <a:endParaRPr lang="en-IN" dirty="0"/>
          </a:p>
        </p:txBody>
      </p:sp>
      <p:sp>
        <p:nvSpPr>
          <p:cNvPr id="4" name="Footer Placeholder 3">
            <a:extLst>
              <a:ext uri="{FF2B5EF4-FFF2-40B4-BE49-F238E27FC236}">
                <a16:creationId xmlns:a16="http://schemas.microsoft.com/office/drawing/2014/main" id="{E5FA08FE-854D-4015-9CA2-5D0D48D01C4A}"/>
              </a:ext>
            </a:extLst>
          </p:cNvPr>
          <p:cNvSpPr>
            <a:spLocks noGrp="1"/>
          </p:cNvSpPr>
          <p:nvPr>
            <p:ph type="ftr" sz="quarter" idx="11"/>
          </p:nvPr>
        </p:nvSpPr>
        <p:spPr/>
        <p:txBody>
          <a:bodyPr/>
          <a:lstStyle/>
          <a:p>
            <a:r>
              <a:rPr lang="en-US"/>
              <a:t>CSE Department,CBIT(A),Hyderabad</a:t>
            </a:r>
          </a:p>
        </p:txBody>
      </p:sp>
      <p:pic>
        <p:nvPicPr>
          <p:cNvPr id="5" name="Content Placeholder 4" descr="Image for post">
            <a:extLst>
              <a:ext uri="{FF2B5EF4-FFF2-40B4-BE49-F238E27FC236}">
                <a16:creationId xmlns:a16="http://schemas.microsoft.com/office/drawing/2014/main" id="{721FD0E3-6107-48F5-85EB-EE3D883AB11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5000" y="2667000"/>
            <a:ext cx="4800600" cy="1905000"/>
          </a:xfrm>
          <a:prstGeom prst="rect">
            <a:avLst/>
          </a:prstGeom>
          <a:noFill/>
          <a:ln>
            <a:noFill/>
          </a:ln>
        </p:spPr>
      </p:pic>
    </p:spTree>
    <p:extLst>
      <p:ext uri="{BB962C8B-B14F-4D97-AF65-F5344CB8AC3E}">
        <p14:creationId xmlns:p14="http://schemas.microsoft.com/office/powerpoint/2010/main" val="374366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B58E-BB12-4B08-81B1-1D3245C480F4}"/>
              </a:ext>
            </a:extLst>
          </p:cNvPr>
          <p:cNvSpPr>
            <a:spLocks noGrp="1"/>
          </p:cNvSpPr>
          <p:nvPr>
            <p:ph type="title"/>
          </p:nvPr>
        </p:nvSpPr>
        <p:spPr/>
        <p:txBody>
          <a:bodyPr/>
          <a:lstStyle/>
          <a:p>
            <a:r>
              <a:rPr lang="en-US" dirty="0"/>
              <a:t>Gradient Descent Approach</a:t>
            </a:r>
            <a:endParaRPr lang="en-IN" dirty="0"/>
          </a:p>
        </p:txBody>
      </p:sp>
      <p:sp>
        <p:nvSpPr>
          <p:cNvPr id="4" name="Footer Placeholder 3">
            <a:extLst>
              <a:ext uri="{FF2B5EF4-FFF2-40B4-BE49-F238E27FC236}">
                <a16:creationId xmlns:a16="http://schemas.microsoft.com/office/drawing/2014/main" id="{5F445FB5-2C07-467D-A5A1-B1BE3911FCF7}"/>
              </a:ext>
            </a:extLst>
          </p:cNvPr>
          <p:cNvSpPr>
            <a:spLocks noGrp="1"/>
          </p:cNvSpPr>
          <p:nvPr>
            <p:ph type="ftr" sz="quarter" idx="11"/>
          </p:nvPr>
        </p:nvSpPr>
        <p:spPr/>
        <p:txBody>
          <a:bodyPr/>
          <a:lstStyle/>
          <a:p>
            <a:r>
              <a:rPr lang="en-US"/>
              <a:t>CSE Department,CBIT(A),Hyderabad</a:t>
            </a:r>
          </a:p>
        </p:txBody>
      </p:sp>
      <p:pic>
        <p:nvPicPr>
          <p:cNvPr id="5" name="Content Placeholder 4" descr="Image for post">
            <a:extLst>
              <a:ext uri="{FF2B5EF4-FFF2-40B4-BE49-F238E27FC236}">
                <a16:creationId xmlns:a16="http://schemas.microsoft.com/office/drawing/2014/main" id="{DDA3C7D9-93F2-4C0E-8E93-7C8586302A4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6420" y="1229487"/>
            <a:ext cx="5191125" cy="933450"/>
          </a:xfrm>
          <a:prstGeom prst="rect">
            <a:avLst/>
          </a:prstGeom>
          <a:noFill/>
          <a:ln>
            <a:noFill/>
          </a:ln>
        </p:spPr>
      </p:pic>
      <p:sp>
        <p:nvSpPr>
          <p:cNvPr id="7" name="TextBox 6">
            <a:extLst>
              <a:ext uri="{FF2B5EF4-FFF2-40B4-BE49-F238E27FC236}">
                <a16:creationId xmlns:a16="http://schemas.microsoft.com/office/drawing/2014/main" id="{5AD627A1-FD29-491F-9E7F-10FC9B544561}"/>
              </a:ext>
            </a:extLst>
          </p:cNvPr>
          <p:cNvSpPr txBox="1"/>
          <p:nvPr/>
        </p:nvSpPr>
        <p:spPr>
          <a:xfrm>
            <a:off x="867297" y="2099268"/>
            <a:ext cx="6858000" cy="1477328"/>
          </a:xfrm>
          <a:prstGeom prst="rect">
            <a:avLst/>
          </a:prstGeom>
          <a:noFill/>
        </p:spPr>
        <p:txBody>
          <a:bodyPr wrap="square">
            <a:spAutoFit/>
          </a:bodyPr>
          <a:lstStyle/>
          <a:p>
            <a:pPr marL="342900" indent="-342900">
              <a:buAutoNum type="arabicPeriod"/>
            </a:pPr>
            <a:r>
              <a:rPr lang="en-IN" sz="1800" spc="-5" dirty="0">
                <a:solidFill>
                  <a:srgbClr val="292929"/>
                </a:solidFill>
                <a:effectLst/>
                <a:latin typeface="Georgia" panose="02040502050405020303" pitchFamily="18" charset="0"/>
                <a:ea typeface="Times New Roman" panose="02020603050405020304" pitchFamily="18" charset="0"/>
                <a:cs typeface="Segoe UI" panose="020B0502040204020203" pitchFamily="34" charset="0"/>
              </a:rPr>
              <a:t>Initially let b0=0 and b1=0. Let L be the learning rate.</a:t>
            </a:r>
          </a:p>
          <a:p>
            <a:pPr marL="342900" indent="-342900">
              <a:buAutoNum type="arabicPeriod"/>
            </a:pPr>
            <a:endParaRPr lang="en-IN" spc="-5" dirty="0">
              <a:solidFill>
                <a:srgbClr val="292929"/>
              </a:solidFill>
              <a:latin typeface="Georgia" panose="02040502050405020303" pitchFamily="18" charset="0"/>
              <a:ea typeface="Times New Roman" panose="02020603050405020304" pitchFamily="18" charset="0"/>
              <a:cs typeface="Segoe UI" panose="020B0502040204020203" pitchFamily="34" charset="0"/>
            </a:endParaRPr>
          </a:p>
          <a:p>
            <a:pPr marL="342900" indent="-342900">
              <a:buAutoNum type="arabicPeriod"/>
            </a:pPr>
            <a:r>
              <a:rPr lang="en-IN" sz="1800" spc="-5" dirty="0">
                <a:solidFill>
                  <a:srgbClr val="292929"/>
                </a:solidFill>
                <a:effectLst/>
                <a:latin typeface="Georgia" panose="02040502050405020303" pitchFamily="18" charset="0"/>
                <a:ea typeface="Times New Roman" panose="02020603050405020304" pitchFamily="18" charset="0"/>
                <a:cs typeface="Segoe UI" panose="020B0502040204020203" pitchFamily="34" charset="0"/>
              </a:rPr>
              <a:t>Calculate the partial derivative with respect to b0 and b1. </a:t>
            </a:r>
          </a:p>
          <a:p>
            <a:endParaRPr lang="en-IN" spc="-5" dirty="0">
              <a:solidFill>
                <a:srgbClr val="292929"/>
              </a:solidFill>
              <a:latin typeface="Georgia" panose="02040502050405020303" pitchFamily="18" charset="0"/>
              <a:ea typeface="Times New Roman" panose="02020603050405020304" pitchFamily="18" charset="0"/>
              <a:cs typeface="Segoe UI" panose="020B0502040204020203" pitchFamily="34" charset="0"/>
            </a:endParaRPr>
          </a:p>
          <a:p>
            <a:r>
              <a:rPr lang="en-IN" sz="1800" spc="-5" dirty="0">
                <a:solidFill>
                  <a:srgbClr val="292929"/>
                </a:solidFill>
                <a:effectLst/>
                <a:latin typeface="Georgia" panose="02040502050405020303" pitchFamily="18" charset="0"/>
                <a:ea typeface="Times New Roman" panose="02020603050405020304" pitchFamily="18" charset="0"/>
                <a:cs typeface="Segoe UI" panose="020B0502040204020203" pitchFamily="34" charset="0"/>
              </a:rPr>
              <a:t> </a:t>
            </a:r>
            <a:endParaRPr lang="en-IN" dirty="0"/>
          </a:p>
        </p:txBody>
      </p:sp>
      <p:pic>
        <p:nvPicPr>
          <p:cNvPr id="8" name="Picture 7" descr="Image for post">
            <a:extLst>
              <a:ext uri="{FF2B5EF4-FFF2-40B4-BE49-F238E27FC236}">
                <a16:creationId xmlns:a16="http://schemas.microsoft.com/office/drawing/2014/main" id="{02CBDE16-906A-4589-9EE9-DAD5F02BE86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991199"/>
            <a:ext cx="5029200" cy="1466850"/>
          </a:xfrm>
          <a:prstGeom prst="rect">
            <a:avLst/>
          </a:prstGeom>
          <a:noFill/>
          <a:ln>
            <a:noFill/>
          </a:ln>
        </p:spPr>
      </p:pic>
      <p:sp>
        <p:nvSpPr>
          <p:cNvPr id="10" name="TextBox 9">
            <a:extLst>
              <a:ext uri="{FF2B5EF4-FFF2-40B4-BE49-F238E27FC236}">
                <a16:creationId xmlns:a16="http://schemas.microsoft.com/office/drawing/2014/main" id="{E0506C0F-7F7E-4587-A6A1-B456D12A1FD9}"/>
              </a:ext>
            </a:extLst>
          </p:cNvPr>
          <p:cNvSpPr txBox="1"/>
          <p:nvPr/>
        </p:nvSpPr>
        <p:spPr>
          <a:xfrm>
            <a:off x="838200" y="4444154"/>
            <a:ext cx="4572000" cy="382477"/>
          </a:xfrm>
          <a:prstGeom prst="rect">
            <a:avLst/>
          </a:prstGeom>
          <a:noFill/>
        </p:spPr>
        <p:txBody>
          <a:bodyPr wrap="square">
            <a:spAutoFit/>
          </a:bodyPr>
          <a:lstStyle/>
          <a:p>
            <a:pPr marL="0" marR="0">
              <a:lnSpc>
                <a:spcPts val="2400"/>
              </a:lnSpc>
              <a:spcBef>
                <a:spcPts val="2400"/>
              </a:spcBef>
              <a:spcAft>
                <a:spcPts val="0"/>
              </a:spcAft>
            </a:pPr>
            <a:r>
              <a:rPr lang="en-IN" sz="1800" spc="-5" dirty="0">
                <a:solidFill>
                  <a:srgbClr val="292929"/>
                </a:solidFill>
                <a:effectLst/>
                <a:latin typeface="Georgia" panose="02040502050405020303" pitchFamily="18" charset="0"/>
                <a:ea typeface="Times New Roman" panose="02020603050405020304" pitchFamily="18" charset="0"/>
                <a:cs typeface="Times New Roman" panose="02020603050405020304" pitchFamily="18" charset="0"/>
              </a:rPr>
              <a:t>3. Next we update the values of b0 and b1: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Image for post">
            <a:extLst>
              <a:ext uri="{FF2B5EF4-FFF2-40B4-BE49-F238E27FC236}">
                <a16:creationId xmlns:a16="http://schemas.microsoft.com/office/drawing/2014/main" id="{0EAD8461-3524-4725-9732-D2FC89C2998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783899"/>
            <a:ext cx="2514600" cy="762000"/>
          </a:xfrm>
          <a:prstGeom prst="rect">
            <a:avLst/>
          </a:prstGeom>
          <a:noFill/>
          <a:ln>
            <a:noFill/>
          </a:ln>
        </p:spPr>
      </p:pic>
      <p:sp>
        <p:nvSpPr>
          <p:cNvPr id="13" name="TextBox 12">
            <a:extLst>
              <a:ext uri="{FF2B5EF4-FFF2-40B4-BE49-F238E27FC236}">
                <a16:creationId xmlns:a16="http://schemas.microsoft.com/office/drawing/2014/main" id="{1AA7A59B-C946-4DC8-9CCC-A64449F13B88}"/>
              </a:ext>
            </a:extLst>
          </p:cNvPr>
          <p:cNvSpPr txBox="1"/>
          <p:nvPr/>
        </p:nvSpPr>
        <p:spPr>
          <a:xfrm>
            <a:off x="870428" y="5532178"/>
            <a:ext cx="6520972" cy="369332"/>
          </a:xfrm>
          <a:prstGeom prst="rect">
            <a:avLst/>
          </a:prstGeom>
          <a:noFill/>
        </p:spPr>
        <p:txBody>
          <a:bodyPr wrap="square">
            <a:spAutoFit/>
          </a:bodyPr>
          <a:lstStyle/>
          <a:p>
            <a:r>
              <a:rPr lang="en-IN" sz="1800" spc="-5" dirty="0">
                <a:solidFill>
                  <a:srgbClr val="292929"/>
                </a:solidFill>
                <a:effectLst/>
                <a:latin typeface="Georgia" panose="02040502050405020303" pitchFamily="18" charset="0"/>
                <a:ea typeface="Times New Roman" panose="02020603050405020304" pitchFamily="18" charset="0"/>
                <a:cs typeface="Times New Roman" panose="02020603050405020304" pitchFamily="18" charset="0"/>
              </a:rPr>
              <a:t>4. We repeat this process until our loss function is a very small </a:t>
            </a:r>
            <a:endParaRPr lang="en-IN" dirty="0"/>
          </a:p>
        </p:txBody>
      </p:sp>
    </p:spTree>
    <p:extLst>
      <p:ext uri="{BB962C8B-B14F-4D97-AF65-F5344CB8AC3E}">
        <p14:creationId xmlns:p14="http://schemas.microsoft.com/office/powerpoint/2010/main" val="127102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25642" y="741074"/>
            <a:ext cx="687472"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12651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26041" y="-81546"/>
            <a:ext cx="1827638"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909679" y="502817"/>
            <a:ext cx="645368"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BF2BA456-5EEB-4106-AFFD-A808519F38EC}"/>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CSE Department,CBIT(A),Hyderabad</a:t>
            </a:r>
          </a:p>
        </p:txBody>
      </p:sp>
      <p:sp>
        <p:nvSpPr>
          <p:cNvPr id="20" name="Isosceles Triangle 19">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567" y="6115501"/>
            <a:ext cx="1120885"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3649184-7113-4D19-89AC-3DE896BE42DC}"/>
              </a:ext>
            </a:extLst>
          </p:cNvPr>
          <p:cNvPicPr>
            <a:picLocks noGrp="1" noChangeAspect="1"/>
          </p:cNvPicPr>
          <p:nvPr>
            <p:ph idx="1"/>
          </p:nvPr>
        </p:nvPicPr>
        <p:blipFill rotWithShape="1">
          <a:blip r:embed="rId2"/>
          <a:srcRect r="10446" b="-1"/>
          <a:stretch/>
        </p:blipFill>
        <p:spPr>
          <a:xfrm>
            <a:off x="482600" y="643467"/>
            <a:ext cx="8178799" cy="5571065"/>
          </a:xfrm>
          <a:prstGeom prst="rect">
            <a:avLst/>
          </a:prstGeom>
          <a:ln>
            <a:noFill/>
          </a:ln>
        </p:spPr>
      </p:pic>
      <p:sp>
        <p:nvSpPr>
          <p:cNvPr id="22" name="Isosceles Triangle 21">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5472" y="6453143"/>
            <a:ext cx="611178"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719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25642" y="741074"/>
            <a:ext cx="687472"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12651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26041" y="-81546"/>
            <a:ext cx="1827638"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909679" y="502817"/>
            <a:ext cx="645368"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22E4C71-0AA2-4852-BBDD-6D0DC36526E2}"/>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CSE Department,CBIT(A),Hyderabad</a:t>
            </a:r>
          </a:p>
        </p:txBody>
      </p:sp>
      <p:sp>
        <p:nvSpPr>
          <p:cNvPr id="20" name="Isosceles Triangle 19">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567" y="6115501"/>
            <a:ext cx="1120885"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3DC0CBF-BBCD-44CD-84E3-15E61FFAF187}"/>
              </a:ext>
            </a:extLst>
          </p:cNvPr>
          <p:cNvPicPr>
            <a:picLocks noGrp="1" noChangeAspect="1"/>
          </p:cNvPicPr>
          <p:nvPr>
            <p:ph idx="1"/>
          </p:nvPr>
        </p:nvPicPr>
        <p:blipFill rotWithShape="1">
          <a:blip r:embed="rId2"/>
          <a:srcRect r="17419" b="-1"/>
          <a:stretch/>
        </p:blipFill>
        <p:spPr>
          <a:xfrm>
            <a:off x="482600" y="643467"/>
            <a:ext cx="8178799" cy="5571065"/>
          </a:xfrm>
          <a:prstGeom prst="rect">
            <a:avLst/>
          </a:prstGeom>
          <a:ln>
            <a:noFill/>
          </a:ln>
        </p:spPr>
      </p:pic>
      <p:sp>
        <p:nvSpPr>
          <p:cNvPr id="22" name="Isosceles Triangle 21">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5472" y="6453143"/>
            <a:ext cx="611178"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815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58A7-B446-428C-9994-E3B017A4C3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483D6B-8538-4843-A0DA-B38BE10335F4}"/>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BE402AD4-66C9-474C-8496-C18539FF1E4F}"/>
              </a:ext>
            </a:extLst>
          </p:cNvPr>
          <p:cNvSpPr>
            <a:spLocks noGrp="1"/>
          </p:cNvSpPr>
          <p:nvPr>
            <p:ph type="ftr" sz="quarter" idx="11"/>
          </p:nvPr>
        </p:nvSpPr>
        <p:spPr/>
        <p:txBody>
          <a:bodyPr/>
          <a:lstStyle/>
          <a:p>
            <a:r>
              <a:rPr lang="en-US"/>
              <a:t>CSE Department,CBIT(A),Hyderabad</a:t>
            </a:r>
          </a:p>
        </p:txBody>
      </p:sp>
      <p:pic>
        <p:nvPicPr>
          <p:cNvPr id="5" name="Picture 4">
            <a:extLst>
              <a:ext uri="{FF2B5EF4-FFF2-40B4-BE49-F238E27FC236}">
                <a16:creationId xmlns:a16="http://schemas.microsoft.com/office/drawing/2014/main" id="{103168AF-506C-4DFB-83CB-2199080D53E5}"/>
              </a:ext>
            </a:extLst>
          </p:cNvPr>
          <p:cNvPicPr>
            <a:picLocks noChangeAspect="1"/>
          </p:cNvPicPr>
          <p:nvPr/>
        </p:nvPicPr>
        <p:blipFill>
          <a:blip r:embed="rId2"/>
          <a:stretch>
            <a:fillRect/>
          </a:stretch>
        </p:blipFill>
        <p:spPr>
          <a:xfrm>
            <a:off x="304800" y="457200"/>
            <a:ext cx="8458200" cy="5668963"/>
          </a:xfrm>
          <a:prstGeom prst="rect">
            <a:avLst/>
          </a:prstGeom>
        </p:spPr>
      </p:pic>
    </p:spTree>
    <p:extLst>
      <p:ext uri="{BB962C8B-B14F-4D97-AF65-F5344CB8AC3E}">
        <p14:creationId xmlns:p14="http://schemas.microsoft.com/office/powerpoint/2010/main" val="523802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7086600"/>
          </a:xfrm>
        </p:spPr>
        <p:txBody>
          <a:bodyPr>
            <a:normAutofit/>
          </a:bodyPr>
          <a:lstStyle/>
          <a:p>
            <a:pPr algn="just"/>
            <a:r>
              <a:rPr lang="en-US" dirty="0"/>
              <a:t>we have the following dataset made up of </a:t>
            </a:r>
            <a:r>
              <a:rPr lang="en-US" i="1" dirty="0"/>
              <a:t>n</a:t>
            </a:r>
            <a:r>
              <a:rPr lang="en-US" dirty="0"/>
              <a:t> </a:t>
            </a:r>
            <a:r>
              <a:rPr lang="en-US" i="1" dirty="0"/>
              <a:t>m</a:t>
            </a:r>
            <a:r>
              <a:rPr lang="en-US" dirty="0"/>
              <a:t>-dimensional samples:</a:t>
            </a:r>
          </a:p>
          <a:p>
            <a:pPr algn="just"/>
            <a:endParaRPr lang="en-US" dirty="0"/>
          </a:p>
          <a:p>
            <a:pPr algn="just"/>
            <a:r>
              <a:rPr lang="en-US" dirty="0"/>
              <a:t>This dataset is associated with the following target set:</a:t>
            </a:r>
          </a:p>
          <a:p>
            <a:pPr algn="just"/>
            <a:endParaRPr lang="en-US" dirty="0"/>
          </a:p>
          <a:p>
            <a:pPr algn="just"/>
            <a:r>
              <a:rPr lang="en-US" dirty="0"/>
              <a:t>Generally, there are two equivalent options; binary and bipolar outputs and different algorithms are based on the former or the latter without any substantial difference. Normally, the choice is made to simplify the computation and has no impact on the results.</a:t>
            </a:r>
          </a:p>
          <a:p>
            <a:pPr algn="just"/>
            <a:endParaRPr lang="en-US" dirty="0"/>
          </a:p>
        </p:txBody>
      </p:sp>
      <p:sp>
        <p:nvSpPr>
          <p:cNvPr id="4" name="Footer Placeholder 3"/>
          <p:cNvSpPr>
            <a:spLocks noGrp="1"/>
          </p:cNvSpPr>
          <p:nvPr>
            <p:ph type="ftr" sz="quarter" idx="11"/>
          </p:nvPr>
        </p:nvSpPr>
        <p:spPr/>
        <p:txBody>
          <a:bodyPr/>
          <a:lstStyle/>
          <a:p>
            <a:r>
              <a:rPr lang="en-US"/>
              <a:t>CSE Department,CBIT(A),Hyderabad</a:t>
            </a:r>
          </a:p>
        </p:txBody>
      </p:sp>
      <p:pic>
        <p:nvPicPr>
          <p:cNvPr id="2057" name="Picture 9" descr="C:\Users\Vanitha\Desktop\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1079326"/>
            <a:ext cx="6019800" cy="59707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Vanitha\Desktop\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5627" y="2869373"/>
            <a:ext cx="6515100" cy="424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32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791200"/>
          </a:xfrm>
        </p:spPr>
        <p:txBody>
          <a:bodyPr>
            <a:normAutofit fontScale="92500"/>
          </a:bodyPr>
          <a:lstStyle/>
          <a:p>
            <a:r>
              <a:rPr lang="en-US" dirty="0"/>
              <a:t>We can now define a weight vector made of </a:t>
            </a:r>
            <a:r>
              <a:rPr lang="en-US" i="1" dirty="0"/>
              <a:t>m</a:t>
            </a:r>
            <a:r>
              <a:rPr lang="en-US" dirty="0"/>
              <a:t> continuous components:</a:t>
            </a:r>
          </a:p>
          <a:p>
            <a:endParaRPr lang="en-US" dirty="0"/>
          </a:p>
          <a:p>
            <a:endParaRPr lang="en-US" dirty="0"/>
          </a:p>
          <a:p>
            <a:r>
              <a:rPr lang="en-US" dirty="0"/>
              <a:t>We can also define the quantity, </a:t>
            </a:r>
            <a:r>
              <a:rPr lang="en-US" i="1" dirty="0"/>
              <a:t>z</a:t>
            </a:r>
            <a:r>
              <a:rPr lang="en-US" dirty="0"/>
              <a:t>:</a:t>
            </a:r>
          </a:p>
          <a:p>
            <a:endParaRPr lang="en-US" dirty="0"/>
          </a:p>
          <a:p>
            <a:endParaRPr lang="en-US" dirty="0"/>
          </a:p>
          <a:p>
            <a:pPr algn="just"/>
            <a:r>
              <a:rPr lang="en-US" dirty="0"/>
              <a:t>If </a:t>
            </a:r>
            <a:r>
              <a:rPr lang="en-US" i="1" dirty="0"/>
              <a:t>x</a:t>
            </a:r>
            <a:r>
              <a:rPr lang="en-US" dirty="0"/>
              <a:t> is a variable, </a:t>
            </a:r>
            <a:r>
              <a:rPr lang="en-US" i="1" dirty="0"/>
              <a:t>z</a:t>
            </a:r>
            <a:r>
              <a:rPr lang="en-US" dirty="0"/>
              <a:t> is the value determined by the hyperplane equation. Therefore, in a bipolar scenario, if the set of coefficients </a:t>
            </a:r>
            <a:r>
              <a:rPr lang="en-US" i="1" dirty="0"/>
              <a:t>w</a:t>
            </a:r>
            <a:r>
              <a:rPr lang="en-US" dirty="0"/>
              <a:t> that has been determined is correct, the following happens:</a:t>
            </a:r>
          </a:p>
        </p:txBody>
      </p:sp>
      <p:sp>
        <p:nvSpPr>
          <p:cNvPr id="4" name="Footer Placeholder 3"/>
          <p:cNvSpPr>
            <a:spLocks noGrp="1"/>
          </p:cNvSpPr>
          <p:nvPr>
            <p:ph type="ftr" sz="quarter" idx="11"/>
          </p:nvPr>
        </p:nvSpPr>
        <p:spPr/>
        <p:txBody>
          <a:bodyPr/>
          <a:lstStyle/>
          <a:p>
            <a:r>
              <a:rPr lang="en-US" dirty="0"/>
              <a:t>CSE </a:t>
            </a:r>
            <a:r>
              <a:rPr lang="en-US" dirty="0" err="1"/>
              <a:t>Department,CBIT</a:t>
            </a:r>
            <a:r>
              <a:rPr lang="en-US" dirty="0"/>
              <a:t>(A),Hyderabad</a:t>
            </a:r>
          </a:p>
        </p:txBody>
      </p:sp>
      <p:pic>
        <p:nvPicPr>
          <p:cNvPr id="3074" name="Picture 2" descr="C:\Users\Vanitha\Desktop\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600200"/>
            <a:ext cx="5410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Vanitha\Desktop\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3336098"/>
            <a:ext cx="5029200" cy="100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727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3276599"/>
          </a:xfrm>
        </p:spPr>
        <p:txBody>
          <a:bodyPr>
            <a:normAutofit fontScale="90000"/>
          </a:bodyPr>
          <a:lstStyle/>
          <a:p>
            <a:r>
              <a:rPr lang="en-US" b="1" dirty="0"/>
              <a:t>Unit –II</a:t>
            </a:r>
            <a:br>
              <a:rPr lang="en-US" b="1" dirty="0"/>
            </a:br>
            <a:r>
              <a:rPr lang="en-US" b="1" dirty="0"/>
              <a:t>Linear Classification </a:t>
            </a:r>
            <a:br>
              <a:rPr lang="en-US" b="1" dirty="0"/>
            </a:br>
            <a:r>
              <a:rPr lang="en-US" b="1" dirty="0"/>
              <a:t>3</a:t>
            </a:r>
            <a:r>
              <a:rPr lang="en-US" b="1" baseline="30000" dirty="0"/>
              <a:t>rd</a:t>
            </a:r>
            <a:r>
              <a:rPr lang="en-US" b="1" dirty="0"/>
              <a:t> Part</a:t>
            </a:r>
            <a:br>
              <a:rPr lang="en-US" b="1" dirty="0"/>
            </a:br>
            <a:br>
              <a:rPr lang="en-US" b="1" dirty="0"/>
            </a:br>
            <a:endParaRPr lang="en-US" b="1" dirty="0"/>
          </a:p>
        </p:txBody>
      </p:sp>
      <p:sp>
        <p:nvSpPr>
          <p:cNvPr id="3" name="Footer Placeholder 2"/>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2633390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CSE Department,CBIT(A),Hyderabad</a:t>
            </a:r>
          </a:p>
        </p:txBody>
      </p:sp>
      <p:pic>
        <p:nvPicPr>
          <p:cNvPr id="4098" name="Picture 2" descr="C:\Users\Vanitha\Desktop\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304800"/>
            <a:ext cx="6858000" cy="1295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4592" y="1752600"/>
            <a:ext cx="8915400" cy="1384995"/>
          </a:xfrm>
          <a:prstGeom prst="rect">
            <a:avLst/>
          </a:prstGeom>
        </p:spPr>
        <p:txBody>
          <a:bodyPr wrap="square">
            <a:spAutoFit/>
          </a:bodyPr>
          <a:lstStyle/>
          <a:p>
            <a:pPr marL="457200" indent="-457200" algn="just">
              <a:buFont typeface="Arial" panose="020B0604020202020204" pitchFamily="34" charset="0"/>
              <a:buChar char="•"/>
            </a:pPr>
            <a:r>
              <a:rPr lang="en-US" sz="2800" dirty="0"/>
              <a:t>When working with binary outputs, the decision is normally made according to a threshold. </a:t>
            </a:r>
            <a:r>
              <a:rPr lang="en-US" sz="2800" dirty="0" err="1"/>
              <a:t>Eg</a:t>
            </a:r>
            <a:r>
              <a:rPr lang="en-US" sz="2800" dirty="0"/>
              <a:t>: if the output </a:t>
            </a:r>
            <a:r>
              <a:rPr lang="en-US" sz="2800" i="1" dirty="0"/>
              <a:t>z ∈ (0, 1)</a:t>
            </a:r>
            <a:r>
              <a:rPr lang="en-US" sz="2800" dirty="0"/>
              <a:t>, the previous condition becomes the following:</a:t>
            </a:r>
          </a:p>
        </p:txBody>
      </p:sp>
      <p:pic>
        <p:nvPicPr>
          <p:cNvPr id="4100" name="Picture 4" descr="C:\Users\Vanitha\Desktop\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352800"/>
            <a:ext cx="7329292" cy="838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25938" y="4343400"/>
            <a:ext cx="8672708" cy="1938992"/>
          </a:xfrm>
          <a:prstGeom prst="rect">
            <a:avLst/>
          </a:prstGeom>
        </p:spPr>
        <p:txBody>
          <a:bodyPr wrap="square">
            <a:spAutoFit/>
          </a:bodyPr>
          <a:lstStyle/>
          <a:p>
            <a:pPr marL="342900" indent="-342900" algn="just">
              <a:buFont typeface="Arial" panose="020B0604020202020204" pitchFamily="34" charset="0"/>
              <a:buChar char="•"/>
            </a:pPr>
            <a:r>
              <a:rPr lang="en-US" sz="2400" dirty="0"/>
              <a:t>Now, we need to optimize </a:t>
            </a:r>
            <a:r>
              <a:rPr lang="en-US" sz="2400" i="1" dirty="0"/>
              <a:t>w</a:t>
            </a:r>
            <a:r>
              <a:rPr lang="en-US" sz="2400" dirty="0"/>
              <a:t> to reduce the classification error. If such a combination exists (with a certain error threshold), we say that our problem is </a:t>
            </a:r>
            <a:r>
              <a:rPr lang="en-US" sz="2400" b="1" dirty="0"/>
              <a:t>linearly separable</a:t>
            </a:r>
            <a:r>
              <a:rPr lang="en-US" sz="2400" dirty="0"/>
              <a:t>. On the other hand, when it's impossible to find a linear classifier, the problem is defined as </a:t>
            </a:r>
            <a:r>
              <a:rPr lang="en-US" sz="2400" b="1" dirty="0"/>
              <a:t>non-linearly separable</a:t>
            </a:r>
            <a:r>
              <a:rPr lang="en-US" sz="2400" dirty="0"/>
              <a:t>.</a:t>
            </a:r>
          </a:p>
        </p:txBody>
      </p:sp>
    </p:spTree>
    <p:extLst>
      <p:ext uri="{BB962C8B-B14F-4D97-AF65-F5344CB8AC3E}">
        <p14:creationId xmlns:p14="http://schemas.microsoft.com/office/powerpoint/2010/main" val="2750099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p:txBody>
          <a:bodyPr/>
          <a:lstStyle/>
          <a:p>
            <a:r>
              <a:rPr lang="en-US"/>
              <a:t>CSE Department,CBIT(A),Hyderabad</a:t>
            </a:r>
          </a:p>
        </p:txBody>
      </p:sp>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64573" y="1600200"/>
            <a:ext cx="4814854"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8765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t>Logistic Regression </a:t>
            </a:r>
          </a:p>
        </p:txBody>
      </p:sp>
      <p:sp>
        <p:nvSpPr>
          <p:cNvPr id="3" name="Content Placeholder 2"/>
          <p:cNvSpPr>
            <a:spLocks noGrp="1"/>
          </p:cNvSpPr>
          <p:nvPr>
            <p:ph idx="1"/>
          </p:nvPr>
        </p:nvSpPr>
        <p:spPr>
          <a:xfrm>
            <a:off x="533400" y="990600"/>
            <a:ext cx="8229600" cy="4525963"/>
          </a:xfrm>
        </p:spPr>
        <p:txBody>
          <a:bodyPr>
            <a:noAutofit/>
          </a:bodyPr>
          <a:lstStyle/>
          <a:p>
            <a:pPr algn="just"/>
            <a:r>
              <a:rPr lang="en-US" sz="2800" dirty="0"/>
              <a:t>It is based on the probability of a sample belonging to a class. </a:t>
            </a:r>
          </a:p>
          <a:p>
            <a:pPr algn="just"/>
            <a:r>
              <a:rPr lang="en-US" sz="2800" dirty="0"/>
              <a:t>As our probabilities must be continuous in </a:t>
            </a:r>
            <a:r>
              <a:rPr lang="en-US" sz="2800" i="1" dirty="0"/>
              <a:t>ℜ</a:t>
            </a:r>
            <a:r>
              <a:rPr lang="en-US" sz="2800" dirty="0"/>
              <a:t> and bounded between </a:t>
            </a:r>
            <a:r>
              <a:rPr lang="en-US" sz="2800" i="1" dirty="0"/>
              <a:t>(0, 1)</a:t>
            </a:r>
            <a:r>
              <a:rPr lang="en-US" sz="2800" dirty="0"/>
              <a:t>, it's necessary to introduce a threshold function to filter the term </a:t>
            </a:r>
            <a:r>
              <a:rPr lang="en-US" sz="2800" i="1" dirty="0"/>
              <a:t>z</a:t>
            </a:r>
            <a:r>
              <a:rPr lang="en-US" sz="2800" dirty="0"/>
              <a:t>. </a:t>
            </a:r>
          </a:p>
          <a:p>
            <a:pPr algn="just"/>
            <a:r>
              <a:rPr lang="en-US" sz="2800" dirty="0"/>
              <a:t>As already done with linear regression, we can get rid of the extra parameter corresponding to the intercept by adding a </a:t>
            </a:r>
            <a:r>
              <a:rPr lang="en-US" sz="2800" i="1" dirty="0"/>
              <a:t>1</a:t>
            </a:r>
            <a:r>
              <a:rPr lang="en-US" sz="2800" dirty="0"/>
              <a:t> element at the end of each input vector:</a:t>
            </a:r>
          </a:p>
        </p:txBody>
      </p:sp>
      <p:sp>
        <p:nvSpPr>
          <p:cNvPr id="4" name="Footer Placeholder 3"/>
          <p:cNvSpPr>
            <a:spLocks noGrp="1"/>
          </p:cNvSpPr>
          <p:nvPr>
            <p:ph type="ftr" sz="quarter" idx="11"/>
          </p:nvPr>
        </p:nvSpPr>
        <p:spPr/>
        <p:txBody>
          <a:bodyPr/>
          <a:lstStyle/>
          <a:p>
            <a:r>
              <a:rPr lang="en-US"/>
              <a:t>CSE Department,CBIT(A),Hyderabad</a:t>
            </a:r>
          </a:p>
        </p:txBody>
      </p:sp>
      <p:pic>
        <p:nvPicPr>
          <p:cNvPr id="6147" name="Picture 3" descr="C:\Users\Vanitha\Desktop\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4960307"/>
            <a:ext cx="4191001"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56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525963"/>
          </a:xfrm>
        </p:spPr>
        <p:txBody>
          <a:bodyPr/>
          <a:lstStyle/>
          <a:p>
            <a:pPr algn="just"/>
            <a:r>
              <a:rPr lang="en-US" sz="2800" dirty="0"/>
              <a:t>In this way, we can consider a single parameter vector </a:t>
            </a:r>
            <a:r>
              <a:rPr lang="en-US" sz="2800" i="1" dirty="0"/>
              <a:t>θ</a:t>
            </a:r>
            <a:r>
              <a:rPr lang="en-US" sz="2800" dirty="0"/>
              <a:t>, containing </a:t>
            </a:r>
            <a:r>
              <a:rPr lang="en-US" sz="2800" i="1" dirty="0"/>
              <a:t>m + 1</a:t>
            </a:r>
            <a:r>
              <a:rPr lang="en-US" sz="2800" dirty="0"/>
              <a:t> elements, and compute the </a:t>
            </a:r>
            <a:r>
              <a:rPr lang="en-US" sz="2800" i="1" dirty="0"/>
              <a:t>z</a:t>
            </a:r>
            <a:r>
              <a:rPr lang="en-US" sz="2800" dirty="0"/>
              <a:t>-value with a dot product:</a:t>
            </a:r>
          </a:p>
          <a:p>
            <a:pPr algn="just"/>
            <a:endParaRPr lang="en-US" dirty="0"/>
          </a:p>
        </p:txBody>
      </p:sp>
      <p:sp>
        <p:nvSpPr>
          <p:cNvPr id="4" name="Footer Placeholder 3"/>
          <p:cNvSpPr>
            <a:spLocks noGrp="1"/>
          </p:cNvSpPr>
          <p:nvPr>
            <p:ph type="ftr" sz="quarter" idx="11"/>
          </p:nvPr>
        </p:nvSpPr>
        <p:spPr/>
        <p:txBody>
          <a:bodyPr/>
          <a:lstStyle/>
          <a:p>
            <a:r>
              <a:rPr lang="en-US" dirty="0"/>
              <a:t>CSE </a:t>
            </a:r>
            <a:r>
              <a:rPr lang="en-US" dirty="0" err="1"/>
              <a:t>Department,CBIT</a:t>
            </a:r>
            <a:r>
              <a:rPr lang="en-US" dirty="0"/>
              <a:t>(A),Hyderabad</a:t>
            </a:r>
          </a:p>
        </p:txBody>
      </p:sp>
      <p:pic>
        <p:nvPicPr>
          <p:cNvPr id="7170" name="Picture 2" descr="C:\Users\Vanitha\Desktop\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19288"/>
            <a:ext cx="4800600" cy="10382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9100" y="2957513"/>
            <a:ext cx="8534400" cy="1384995"/>
          </a:xfrm>
          <a:prstGeom prst="rect">
            <a:avLst/>
          </a:prstGeom>
        </p:spPr>
        <p:txBody>
          <a:bodyPr wrap="square">
            <a:spAutoFit/>
          </a:bodyPr>
          <a:lstStyle/>
          <a:p>
            <a:pPr marL="342900" indent="-342900" algn="just">
              <a:buFont typeface="Arial" panose="020B0604020202020204" pitchFamily="34" charset="0"/>
              <a:buChar char="•"/>
            </a:pPr>
            <a:r>
              <a:rPr lang="en-US" sz="2800" dirty="0"/>
              <a:t>Probability p(xi) that an element belongs to class 1. Clearly, the same element belongs to class 0 with a probability 1 - p(xi). </a:t>
            </a:r>
            <a:endParaRPr lang="en-US" sz="2400" dirty="0"/>
          </a:p>
        </p:txBody>
      </p:sp>
    </p:spTree>
    <p:extLst>
      <p:ext uri="{BB962C8B-B14F-4D97-AF65-F5344CB8AC3E}">
        <p14:creationId xmlns:p14="http://schemas.microsoft.com/office/powerpoint/2010/main" val="1502122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4525963"/>
          </a:xfrm>
        </p:spPr>
        <p:txBody>
          <a:bodyPr/>
          <a:lstStyle/>
          <a:p>
            <a:r>
              <a:rPr lang="en-US" dirty="0"/>
              <a:t>Logistic regression is mainly based on the idea of modeling the odds of belonging to class 1 using an exponential function</a:t>
            </a:r>
            <a:r>
              <a:rPr lang="en-US" sz="2800" dirty="0"/>
              <a:t>:</a:t>
            </a:r>
          </a:p>
          <a:p>
            <a:endParaRPr lang="en-US" dirty="0"/>
          </a:p>
        </p:txBody>
      </p:sp>
      <p:sp>
        <p:nvSpPr>
          <p:cNvPr id="4" name="Footer Placeholder 3"/>
          <p:cNvSpPr>
            <a:spLocks noGrp="1"/>
          </p:cNvSpPr>
          <p:nvPr>
            <p:ph type="ftr" sz="quarter" idx="11"/>
          </p:nvPr>
        </p:nvSpPr>
        <p:spPr/>
        <p:txBody>
          <a:bodyPr/>
          <a:lstStyle/>
          <a:p>
            <a:r>
              <a:rPr lang="en-US"/>
              <a:t>CSE Department,CBIT(A),Hyderabad</a:t>
            </a:r>
          </a:p>
        </p:txBody>
      </p:sp>
      <p:pic>
        <p:nvPicPr>
          <p:cNvPr id="8195" name="Picture 3" descr="C:\Users\Vanitha\Desktop\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9750" y="2133600"/>
            <a:ext cx="5143500" cy="1066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7200" y="3581400"/>
            <a:ext cx="8382000" cy="2246769"/>
          </a:xfrm>
          <a:prstGeom prst="rect">
            <a:avLst/>
          </a:prstGeom>
        </p:spPr>
        <p:txBody>
          <a:bodyPr wrap="square">
            <a:spAutoFit/>
          </a:bodyPr>
          <a:lstStyle/>
          <a:p>
            <a:pPr marL="342900" indent="-342900" algn="just">
              <a:buFont typeface="Arial" panose="020B0604020202020204" pitchFamily="34" charset="0"/>
              <a:buChar char="•"/>
            </a:pPr>
            <a:r>
              <a:rPr lang="en-US" sz="2800" dirty="0"/>
              <a:t>This function is continuous and differentiable on ℜ, always positive, and tends to infinite when the argument x → ∞. These conditions are necessary to correctly represent the odds, because when p → 0, odds → 0, but when p → 1, odds → ∞.</a:t>
            </a:r>
          </a:p>
        </p:txBody>
      </p:sp>
    </p:spTree>
    <p:extLst>
      <p:ext uri="{BB962C8B-B14F-4D97-AF65-F5344CB8AC3E}">
        <p14:creationId xmlns:p14="http://schemas.microsoft.com/office/powerpoint/2010/main" val="2311529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163762"/>
          </a:xfrm>
        </p:spPr>
        <p:txBody>
          <a:bodyPr>
            <a:normAutofit/>
          </a:bodyPr>
          <a:lstStyle/>
          <a:p>
            <a:pPr algn="just"/>
            <a:r>
              <a:rPr lang="en-US" sz="3100" dirty="0">
                <a:latin typeface="+mn-lt"/>
              </a:rPr>
              <a:t>If we take the logit (which is the natural logarithm of the odds), we obtain an expression for the structure of </a:t>
            </a:r>
            <a:r>
              <a:rPr lang="en-US" sz="3100" i="1" dirty="0" err="1">
                <a:latin typeface="+mn-lt"/>
              </a:rPr>
              <a:t>z</a:t>
            </a:r>
            <a:r>
              <a:rPr lang="en-US" sz="3100" i="1" baseline="-25000" dirty="0" err="1">
                <a:latin typeface="+mn-lt"/>
              </a:rPr>
              <a:t>i</a:t>
            </a:r>
            <a:r>
              <a:rPr lang="en-US" sz="3100" dirty="0">
                <a:latin typeface="+mn-lt"/>
              </a:rPr>
              <a:t>:</a:t>
            </a:r>
          </a:p>
        </p:txBody>
      </p:sp>
      <p:sp>
        <p:nvSpPr>
          <p:cNvPr id="4" name="Footer Placeholder 3"/>
          <p:cNvSpPr>
            <a:spLocks noGrp="1"/>
          </p:cNvSpPr>
          <p:nvPr>
            <p:ph type="ftr" sz="quarter" idx="11"/>
          </p:nvPr>
        </p:nvSpPr>
        <p:spPr>
          <a:xfrm>
            <a:off x="3048000" y="6478261"/>
            <a:ext cx="2895600" cy="365125"/>
          </a:xfrm>
        </p:spPr>
        <p:txBody>
          <a:bodyPr/>
          <a:lstStyle/>
          <a:p>
            <a:r>
              <a:rPr lang="en-US"/>
              <a:t>CSE Department,CBIT(A),Hyderabad</a:t>
            </a: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3981" y="2286000"/>
            <a:ext cx="6248942" cy="78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31312" y="3276600"/>
            <a:ext cx="8305800" cy="1384995"/>
          </a:xfrm>
          <a:prstGeom prst="rect">
            <a:avLst/>
          </a:prstGeom>
        </p:spPr>
        <p:txBody>
          <a:bodyPr wrap="square">
            <a:spAutoFit/>
          </a:bodyPr>
          <a:lstStyle/>
          <a:p>
            <a:pPr algn="just"/>
            <a:r>
              <a:rPr lang="en-US" sz="2800" dirty="0"/>
              <a:t>A function with a support on </a:t>
            </a:r>
            <a:r>
              <a:rPr lang="en-US" sz="2800" i="1" dirty="0"/>
              <a:t>ℜ</a:t>
            </a:r>
            <a:r>
              <a:rPr lang="en-US" sz="2800" dirty="0"/>
              <a:t>, bounded between </a:t>
            </a:r>
            <a:r>
              <a:rPr lang="en-US" sz="2800" i="1" dirty="0"/>
              <a:t>0</a:t>
            </a:r>
            <a:r>
              <a:rPr lang="en-US" sz="2800" dirty="0"/>
              <a:t> and </a:t>
            </a:r>
            <a:r>
              <a:rPr lang="en-US" sz="2800" i="1" dirty="0"/>
              <a:t>1</a:t>
            </a:r>
            <a:r>
              <a:rPr lang="en-US" sz="2800" dirty="0"/>
              <a:t>, and which satisfies the previous expression is the sigmoid (or logistic) function:</a:t>
            </a:r>
          </a:p>
        </p:txBody>
      </p:sp>
      <p:pic>
        <p:nvPicPr>
          <p:cNvPr id="9219" name="Picture 3" descr="C:\Users\Vanitha\Desktop\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5797" y="5029200"/>
            <a:ext cx="6553200" cy="87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842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CSE Department,CBIT(A),Hyderabad</a:t>
            </a:r>
          </a:p>
        </p:txBody>
      </p:sp>
      <p:pic>
        <p:nvPicPr>
          <p:cNvPr id="10244"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381000"/>
            <a:ext cx="5391898"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09392" y="4024699"/>
            <a:ext cx="8229600" cy="338554"/>
          </a:xfrm>
          <a:prstGeom prst="rect">
            <a:avLst/>
          </a:prstGeom>
        </p:spPr>
        <p:txBody>
          <a:bodyPr wrap="square">
            <a:spAutoFit/>
          </a:bodyPr>
          <a:lstStyle/>
          <a:p>
            <a:pPr algn="ctr"/>
            <a:r>
              <a:rPr lang="en-US" sz="1600" b="1" i="1" dirty="0"/>
              <a:t>Plot of the sigmoid function; σ(x) → 0 when x → -∞ and σ(x) → 1 when x → ∞</a:t>
            </a:r>
          </a:p>
        </p:txBody>
      </p:sp>
    </p:spTree>
    <p:extLst>
      <p:ext uri="{BB962C8B-B14F-4D97-AF65-F5344CB8AC3E}">
        <p14:creationId xmlns:p14="http://schemas.microsoft.com/office/powerpoint/2010/main" val="3996919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CSE Department,CBIT(A),Hyderabad</a:t>
            </a:r>
          </a:p>
        </p:txBody>
      </p:sp>
      <p:pic>
        <p:nvPicPr>
          <p:cNvPr id="11266" name="Picture 2" descr="C:\Users\Vanitha\Desktop\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411307"/>
            <a:ext cx="7239000" cy="10651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5800" y="457200"/>
            <a:ext cx="8153400" cy="954107"/>
          </a:xfrm>
          <a:prstGeom prst="rect">
            <a:avLst/>
          </a:prstGeom>
        </p:spPr>
        <p:txBody>
          <a:bodyPr wrap="square">
            <a:spAutoFit/>
          </a:bodyPr>
          <a:lstStyle/>
          <a:p>
            <a:r>
              <a:rPr lang="en-US" dirty="0"/>
              <a:t> </a:t>
            </a:r>
            <a:r>
              <a:rPr lang="en-US" sz="2800" dirty="0"/>
              <a:t>Probability distribution using a sigmoid, we obtain the following:</a:t>
            </a:r>
          </a:p>
        </p:txBody>
      </p:sp>
      <p:sp>
        <p:nvSpPr>
          <p:cNvPr id="6" name="Rectangle 5"/>
          <p:cNvSpPr/>
          <p:nvPr/>
        </p:nvSpPr>
        <p:spPr>
          <a:xfrm>
            <a:off x="533400" y="2728006"/>
            <a:ext cx="7772400" cy="830997"/>
          </a:xfrm>
          <a:prstGeom prst="rect">
            <a:avLst/>
          </a:prstGeom>
        </p:spPr>
        <p:txBody>
          <a:bodyPr wrap="square">
            <a:spAutoFit/>
          </a:bodyPr>
          <a:lstStyle/>
          <a:p>
            <a:pPr algn="just"/>
            <a:r>
              <a:rPr lang="en-US" sz="2400" dirty="0"/>
              <a:t>So, we can define the probability of a sample belonging to a class (from now on, we'll call them 0 and 1) as follows:</a:t>
            </a:r>
          </a:p>
        </p:txBody>
      </p:sp>
      <p:pic>
        <p:nvPicPr>
          <p:cNvPr id="11267" name="Picture 3" descr="C:\Users\Vanitha\Desktop\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3734844"/>
            <a:ext cx="5486400" cy="482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138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08" y="152400"/>
            <a:ext cx="8229600" cy="533400"/>
          </a:xfrm>
        </p:spPr>
        <p:txBody>
          <a:bodyPr>
            <a:normAutofit fontScale="90000"/>
          </a:bodyPr>
          <a:lstStyle/>
          <a:p>
            <a:r>
              <a:rPr lang="en-US" dirty="0"/>
              <a:t>Implementations </a:t>
            </a:r>
          </a:p>
        </p:txBody>
      </p:sp>
      <p:sp>
        <p:nvSpPr>
          <p:cNvPr id="3" name="Content Placeholder 2"/>
          <p:cNvSpPr>
            <a:spLocks noGrp="1"/>
          </p:cNvSpPr>
          <p:nvPr>
            <p:ph idx="1"/>
          </p:nvPr>
        </p:nvSpPr>
        <p:spPr>
          <a:xfrm>
            <a:off x="533400" y="838200"/>
            <a:ext cx="8229600" cy="4754563"/>
          </a:xfrm>
        </p:spPr>
        <p:txBody>
          <a:bodyPr/>
          <a:lstStyle/>
          <a:p>
            <a:r>
              <a:rPr lang="en-US" dirty="0"/>
              <a:t>Let's consider a toy dataset made of 500 samples:</a:t>
            </a:r>
          </a:p>
          <a:p>
            <a:endParaRPr lang="en-US" dirty="0"/>
          </a:p>
        </p:txBody>
      </p:sp>
      <p:sp>
        <p:nvSpPr>
          <p:cNvPr id="4" name="Footer Placeholder 3"/>
          <p:cNvSpPr>
            <a:spLocks noGrp="1"/>
          </p:cNvSpPr>
          <p:nvPr>
            <p:ph type="ftr" sz="quarter" idx="11"/>
          </p:nvPr>
        </p:nvSpPr>
        <p:spPr/>
        <p:txBody>
          <a:bodyPr/>
          <a:lstStyle/>
          <a:p>
            <a:r>
              <a:rPr lang="en-US"/>
              <a:t>CSE Department,CBIT(A),Hyderabad</a:t>
            </a: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828800"/>
            <a:ext cx="66294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flipH="1">
            <a:off x="7093905" y="3844498"/>
            <a:ext cx="1828801" cy="1477328"/>
          </a:xfrm>
          <a:prstGeom prst="rect">
            <a:avLst/>
          </a:prstGeom>
        </p:spPr>
        <p:txBody>
          <a:bodyPr wrap="square">
            <a:spAutoFit/>
          </a:bodyPr>
          <a:lstStyle/>
          <a:p>
            <a:r>
              <a:rPr lang="en-US" b="1" dirty="0"/>
              <a:t>The dots belong to class 0, </a:t>
            </a:r>
          </a:p>
          <a:p>
            <a:r>
              <a:rPr lang="en-US" b="1" dirty="0"/>
              <a:t>while the triangles belong to class 1</a:t>
            </a:r>
            <a:r>
              <a:rPr lang="en-US" dirty="0"/>
              <a:t>.</a:t>
            </a:r>
          </a:p>
        </p:txBody>
      </p:sp>
    </p:spTree>
    <p:extLst>
      <p:ext uri="{BB962C8B-B14F-4D97-AF65-F5344CB8AC3E}">
        <p14:creationId xmlns:p14="http://schemas.microsoft.com/office/powerpoint/2010/main" val="2345648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229600" cy="6096000"/>
          </a:xfrm>
        </p:spPr>
        <p:txBody>
          <a:bodyPr>
            <a:normAutofit fontScale="70000" lnSpcReduction="20000"/>
          </a:bodyPr>
          <a:lstStyle/>
          <a:p>
            <a:r>
              <a:rPr lang="en-US" b="1" i="1" dirty="0"/>
              <a:t>Step1: To split the dataset into training and test sets:</a:t>
            </a:r>
          </a:p>
          <a:p>
            <a:pPr marL="0" indent="0">
              <a:buNone/>
            </a:pPr>
            <a:r>
              <a:rPr lang="en-US" dirty="0"/>
              <a:t>from </a:t>
            </a:r>
            <a:r>
              <a:rPr lang="en-US" dirty="0" err="1"/>
              <a:t>sklearn.model_selection</a:t>
            </a:r>
            <a:r>
              <a:rPr lang="en-US" dirty="0"/>
              <a:t> import </a:t>
            </a:r>
            <a:r>
              <a:rPr lang="en-US" dirty="0" err="1"/>
              <a:t>train_test_split</a:t>
            </a:r>
            <a:br>
              <a:rPr lang="en-US" dirty="0"/>
            </a:br>
            <a:br>
              <a:rPr lang="en-US" dirty="0"/>
            </a:br>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=0.25)</a:t>
            </a:r>
          </a:p>
          <a:p>
            <a:pPr marL="0" indent="0">
              <a:buNone/>
            </a:pPr>
            <a:endParaRPr lang="en-US" dirty="0"/>
          </a:p>
          <a:p>
            <a:pPr marL="0" indent="0">
              <a:buNone/>
            </a:pPr>
            <a:r>
              <a:rPr lang="en-US" dirty="0"/>
              <a:t> </a:t>
            </a:r>
            <a:r>
              <a:rPr lang="en-US" b="1" dirty="0"/>
              <a:t>Now, we can train the model using these default parameters:</a:t>
            </a:r>
          </a:p>
          <a:p>
            <a:pPr marL="0" indent="0">
              <a:buNone/>
            </a:pPr>
            <a:endParaRPr lang="en-US" dirty="0"/>
          </a:p>
          <a:p>
            <a:pPr marL="0" indent="0">
              <a:buNone/>
            </a:pPr>
            <a:r>
              <a:rPr lang="en-US" dirty="0"/>
              <a:t>from </a:t>
            </a:r>
            <a:r>
              <a:rPr lang="en-US" dirty="0" err="1"/>
              <a:t>sklearn.linear_model</a:t>
            </a:r>
            <a:r>
              <a:rPr lang="en-US" dirty="0"/>
              <a:t> import </a:t>
            </a:r>
            <a:r>
              <a:rPr lang="en-US" dirty="0" err="1"/>
              <a:t>LogisticRegression</a:t>
            </a:r>
            <a:br>
              <a:rPr lang="en-US" dirty="0"/>
            </a:br>
            <a:r>
              <a:rPr lang="en-US" dirty="0" err="1"/>
              <a:t>lr</a:t>
            </a:r>
            <a:r>
              <a:rPr lang="en-US" dirty="0"/>
              <a:t> = </a:t>
            </a:r>
            <a:r>
              <a:rPr lang="en-US" dirty="0" err="1"/>
              <a:t>LogisticRegression</a:t>
            </a:r>
            <a:r>
              <a:rPr lang="en-US" dirty="0"/>
              <a:t>()</a:t>
            </a:r>
            <a:br>
              <a:rPr lang="en-US" dirty="0"/>
            </a:br>
            <a:r>
              <a:rPr lang="en-US" dirty="0" err="1"/>
              <a:t>lr.fit</a:t>
            </a:r>
            <a:r>
              <a:rPr lang="en-US" dirty="0"/>
              <a:t>(</a:t>
            </a:r>
            <a:r>
              <a:rPr lang="en-US" dirty="0" err="1"/>
              <a:t>X_train</a:t>
            </a:r>
            <a:r>
              <a:rPr lang="en-US" dirty="0"/>
              <a:t>, </a:t>
            </a:r>
            <a:r>
              <a:rPr lang="en-US" dirty="0" err="1"/>
              <a:t>Y_train</a:t>
            </a:r>
            <a:r>
              <a:rPr lang="en-US" dirty="0"/>
              <a:t>)</a:t>
            </a:r>
            <a:br>
              <a:rPr lang="en-US" dirty="0"/>
            </a:br>
            <a:r>
              <a:rPr lang="en-US" dirty="0" err="1"/>
              <a:t>LogisticRegression</a:t>
            </a:r>
            <a:r>
              <a:rPr lang="en-US" dirty="0"/>
              <a:t>(C=1.0, </a:t>
            </a:r>
            <a:r>
              <a:rPr lang="en-US" dirty="0" err="1"/>
              <a:t>class_weight</a:t>
            </a:r>
            <a:r>
              <a:rPr lang="en-US" dirty="0"/>
              <a:t>=None, dual=False, </a:t>
            </a:r>
            <a:r>
              <a:rPr lang="en-US" dirty="0" err="1"/>
              <a:t>fit_intercept</a:t>
            </a:r>
            <a:r>
              <a:rPr lang="en-US" dirty="0"/>
              <a:t>=True,</a:t>
            </a:r>
            <a:br>
              <a:rPr lang="en-US" dirty="0"/>
            </a:br>
            <a:r>
              <a:rPr lang="en-US" dirty="0" err="1"/>
              <a:t>intercept_scaling</a:t>
            </a:r>
            <a:r>
              <a:rPr lang="en-US" dirty="0"/>
              <a:t>=1, </a:t>
            </a:r>
            <a:r>
              <a:rPr lang="en-US" dirty="0" err="1"/>
              <a:t>max_iter</a:t>
            </a:r>
            <a:r>
              <a:rPr lang="en-US" dirty="0"/>
              <a:t>=100, </a:t>
            </a:r>
            <a:r>
              <a:rPr lang="en-US" dirty="0" err="1"/>
              <a:t>multi_class</a:t>
            </a:r>
            <a:r>
              <a:rPr lang="en-US" dirty="0"/>
              <a:t>='</a:t>
            </a:r>
            <a:r>
              <a:rPr lang="en-US" dirty="0" err="1"/>
              <a:t>ovr</a:t>
            </a:r>
            <a:r>
              <a:rPr lang="en-US" dirty="0"/>
              <a:t>', </a:t>
            </a:r>
            <a:r>
              <a:rPr lang="en-US" dirty="0" err="1"/>
              <a:t>n_jobs</a:t>
            </a:r>
            <a:r>
              <a:rPr lang="en-US" dirty="0"/>
              <a:t>=1,</a:t>
            </a:r>
            <a:br>
              <a:rPr lang="en-US" dirty="0"/>
            </a:br>
            <a:r>
              <a:rPr lang="en-US" dirty="0"/>
              <a:t>penalty='l2', </a:t>
            </a:r>
            <a:r>
              <a:rPr lang="en-US" dirty="0" err="1"/>
              <a:t>random_state</a:t>
            </a:r>
            <a:r>
              <a:rPr lang="en-US" dirty="0"/>
              <a:t>=None, solver='</a:t>
            </a:r>
            <a:r>
              <a:rPr lang="en-US" dirty="0" err="1"/>
              <a:t>liblinear</a:t>
            </a:r>
            <a:r>
              <a:rPr lang="en-US" dirty="0"/>
              <a:t>', </a:t>
            </a:r>
            <a:r>
              <a:rPr lang="en-US" dirty="0" err="1"/>
              <a:t>tol</a:t>
            </a:r>
            <a:r>
              <a:rPr lang="en-US" dirty="0"/>
              <a:t>=0.0001,</a:t>
            </a:r>
            <a:br>
              <a:rPr lang="en-US" dirty="0"/>
            </a:br>
            <a:r>
              <a:rPr lang="en-US" dirty="0"/>
              <a:t>verbose=0, </a:t>
            </a:r>
            <a:r>
              <a:rPr lang="en-US" dirty="0" err="1"/>
              <a:t>warm_start</a:t>
            </a:r>
            <a:r>
              <a:rPr lang="en-US" dirty="0"/>
              <a:t>=False)</a:t>
            </a:r>
            <a:br>
              <a:rPr lang="en-US" dirty="0"/>
            </a:br>
            <a:endParaRPr lang="en-US" dirty="0"/>
          </a:p>
          <a:p>
            <a:pPr marL="0" indent="0">
              <a:buNone/>
            </a:pPr>
            <a:endParaRPr lang="en-US" dirty="0"/>
          </a:p>
          <a:p>
            <a:pPr marL="0" indent="0">
              <a:buNone/>
            </a:pPr>
            <a:r>
              <a:rPr lang="en-US" dirty="0"/>
              <a:t>print(</a:t>
            </a:r>
            <a:r>
              <a:rPr lang="en-US" dirty="0" err="1"/>
              <a:t>lr.score</a:t>
            </a:r>
            <a:r>
              <a:rPr lang="en-US" dirty="0"/>
              <a:t>(</a:t>
            </a:r>
            <a:r>
              <a:rPr lang="en-US" dirty="0" err="1"/>
              <a:t>X_test</a:t>
            </a:r>
            <a:r>
              <a:rPr lang="en-US" dirty="0"/>
              <a:t>, </a:t>
            </a:r>
            <a:r>
              <a:rPr lang="en-US" dirty="0" err="1"/>
              <a:t>Y_test</a:t>
            </a:r>
            <a:r>
              <a:rPr lang="en-US" dirty="0"/>
              <a:t>))</a:t>
            </a:r>
            <a:br>
              <a:rPr lang="en-US" dirty="0"/>
            </a:br>
            <a:r>
              <a:rPr lang="en-US" dirty="0"/>
              <a:t>0.95199999999999996</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195595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906963"/>
          </a:xfrm>
        </p:spPr>
        <p:txBody>
          <a:bodyPr>
            <a:normAutofit/>
          </a:bodyPr>
          <a:lstStyle/>
          <a:p>
            <a:pPr marL="0" indent="0" algn="just">
              <a:buNone/>
            </a:pPr>
            <a:r>
              <a:rPr lang="en-US" sz="3600" b="1" dirty="0"/>
              <a:t>Philosophical Principle: Occam's razor</a:t>
            </a:r>
            <a:r>
              <a:rPr lang="en-US" sz="3600" dirty="0"/>
              <a:t> </a:t>
            </a:r>
          </a:p>
          <a:p>
            <a:pPr marL="0" indent="0" algn="just">
              <a:buNone/>
            </a:pPr>
            <a:r>
              <a:rPr lang="en-US" b="1" dirty="0"/>
              <a:t>It states that the first choice must always be the simplest and only if it doesn't fit, it's necessary to move on to more complex models. </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3524074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lgn="l">
              <a:buFont typeface="Arial" panose="020B0604020202020204" pitchFamily="34" charset="0"/>
              <a:buChar char="•"/>
            </a:pPr>
            <a:r>
              <a:rPr lang="en-US" sz="2800" dirty="0">
                <a:latin typeface="+mn-lt"/>
              </a:rPr>
              <a:t>It's also possible to check the quality through a cross-validation (like for linear regression):</a:t>
            </a:r>
          </a:p>
        </p:txBody>
      </p:sp>
      <p:sp>
        <p:nvSpPr>
          <p:cNvPr id="3" name="Content Placeholder 2"/>
          <p:cNvSpPr>
            <a:spLocks noGrp="1"/>
          </p:cNvSpPr>
          <p:nvPr>
            <p:ph idx="1"/>
          </p:nvPr>
        </p:nvSpPr>
        <p:spPr>
          <a:xfrm>
            <a:off x="533400" y="1447800"/>
            <a:ext cx="7924800" cy="4525963"/>
          </a:xfrm>
        </p:spPr>
        <p:txBody>
          <a:bodyPr>
            <a:normAutofit/>
          </a:bodyPr>
          <a:lstStyle/>
          <a:p>
            <a:pPr marL="0" indent="0" algn="just">
              <a:buNone/>
            </a:pPr>
            <a:r>
              <a:rPr lang="en-US" sz="2400" dirty="0"/>
              <a:t>from </a:t>
            </a:r>
            <a:r>
              <a:rPr lang="en-US" sz="2400" dirty="0" err="1"/>
              <a:t>sklearn.model_selection</a:t>
            </a:r>
            <a:r>
              <a:rPr lang="en-US" sz="2400" dirty="0"/>
              <a:t> import </a:t>
            </a:r>
            <a:r>
              <a:rPr lang="en-US" sz="2400" dirty="0" err="1"/>
              <a:t>cross_val_score</a:t>
            </a:r>
            <a:br>
              <a:rPr lang="en-US" sz="2400" dirty="0"/>
            </a:br>
            <a:r>
              <a:rPr lang="en-US" sz="2400" dirty="0"/>
              <a:t>print(</a:t>
            </a:r>
            <a:r>
              <a:rPr lang="en-US" sz="2400" dirty="0" err="1"/>
              <a:t>cross_val_score</a:t>
            </a:r>
            <a:r>
              <a:rPr lang="en-US" sz="2400" dirty="0"/>
              <a:t>(</a:t>
            </a:r>
            <a:r>
              <a:rPr lang="en-US" sz="2400" dirty="0" err="1"/>
              <a:t>lr</a:t>
            </a:r>
            <a:r>
              <a:rPr lang="en-US" sz="2400" dirty="0"/>
              <a:t>, X, Y, scoring='accuracy', cv=10))</a:t>
            </a:r>
            <a:br>
              <a:rPr lang="en-US" sz="2400" dirty="0"/>
            </a:br>
            <a:r>
              <a:rPr lang="en-US" sz="2400" dirty="0"/>
              <a:t>array([ 0.96078431, 0.92156863, 0.96 , 0.9 8 , 0.96 ,</a:t>
            </a:r>
            <a:br>
              <a:rPr lang="en-US" sz="2400" dirty="0"/>
            </a:br>
            <a:r>
              <a:rPr lang="en-US" sz="2400" dirty="0"/>
              <a:t>0.98 , 0.96 , 0.96 , 0.91836735, 0.97959184])</a:t>
            </a:r>
            <a:br>
              <a:rPr lang="en-US" sz="2400" dirty="0"/>
            </a:br>
            <a:endParaRPr lang="en-US" sz="2400" dirty="0"/>
          </a:p>
          <a:p>
            <a:pPr marL="0" indent="0" algn="just">
              <a:buNone/>
            </a:pPr>
            <a:r>
              <a:rPr lang="en-US" sz="2400" dirty="0"/>
              <a:t>Resulting hyperplane parameters:</a:t>
            </a:r>
          </a:p>
          <a:p>
            <a:pPr marL="0" indent="0">
              <a:buNone/>
            </a:pPr>
            <a:r>
              <a:rPr lang="en-US" sz="2400" dirty="0"/>
              <a:t>print(</a:t>
            </a:r>
            <a:r>
              <a:rPr lang="en-US" sz="2400" dirty="0" err="1"/>
              <a:t>lr.intercept</a:t>
            </a:r>
            <a:r>
              <a:rPr lang="en-US" sz="2400" dirty="0"/>
              <a:t>_)</a:t>
            </a:r>
            <a:br>
              <a:rPr lang="en-US" sz="2400" dirty="0"/>
            </a:br>
            <a:r>
              <a:rPr lang="en-US" sz="2400" dirty="0"/>
              <a:t>-0.64154943</a:t>
            </a:r>
            <a:br>
              <a:rPr lang="en-US" sz="2400" dirty="0"/>
            </a:br>
            <a:br>
              <a:rPr lang="en-US" sz="2400" dirty="0"/>
            </a:br>
            <a:r>
              <a:rPr lang="en-US" sz="2400" dirty="0"/>
              <a:t>print(</a:t>
            </a:r>
            <a:r>
              <a:rPr lang="en-US" sz="2400" dirty="0" err="1"/>
              <a:t>lr.coef</a:t>
            </a:r>
            <a:r>
              <a:rPr lang="en-US" sz="2400" dirty="0"/>
              <a:t>_)</a:t>
            </a:r>
            <a:br>
              <a:rPr lang="en-US" sz="2400" dirty="0"/>
            </a:br>
            <a:r>
              <a:rPr lang="en-US" sz="2400" dirty="0"/>
              <a:t>[ 0.34417875, 3.89362924]</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3759625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CSE Department,CBIT(A),Hyderabad</a:t>
            </a:r>
          </a:p>
        </p:txBody>
      </p:sp>
      <p:pic>
        <p:nvPicPr>
          <p:cNvPr id="1331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533400"/>
            <a:ext cx="5486400"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9600" y="3657599"/>
            <a:ext cx="8153400" cy="1384995"/>
          </a:xfrm>
          <a:prstGeom prst="rect">
            <a:avLst/>
          </a:prstGeom>
        </p:spPr>
        <p:txBody>
          <a:bodyPr wrap="square">
            <a:spAutoFit/>
          </a:bodyPr>
          <a:lstStyle/>
          <a:p>
            <a:pPr algn="just"/>
            <a:r>
              <a:rPr lang="en-US" sz="2800" dirty="0"/>
              <a:t>Just like for linear regression, it's possible to impose norm conditions on the weights. In particular, the actual function becomes this: </a:t>
            </a:r>
          </a:p>
        </p:txBody>
      </p:sp>
      <p:pic>
        <p:nvPicPr>
          <p:cNvPr id="13315" name="Picture 3" descr="C:\Users\Vanitha\Desktop\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5181600"/>
            <a:ext cx="51816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555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F1C5-6E56-4858-8CB2-FDAD4D0ECB30}"/>
              </a:ext>
            </a:extLst>
          </p:cNvPr>
          <p:cNvSpPr>
            <a:spLocks noGrp="1"/>
          </p:cNvSpPr>
          <p:nvPr>
            <p:ph type="title"/>
          </p:nvPr>
        </p:nvSpPr>
        <p:spPr/>
        <p:txBody>
          <a:bodyPr/>
          <a:lstStyle/>
          <a:p>
            <a:r>
              <a:rPr lang="en-US" dirty="0"/>
              <a:t>Classification Metrics</a:t>
            </a:r>
            <a:endParaRPr lang="en-IN" dirty="0"/>
          </a:p>
        </p:txBody>
      </p:sp>
      <p:sp>
        <p:nvSpPr>
          <p:cNvPr id="3" name="Content Placeholder 2">
            <a:extLst>
              <a:ext uri="{FF2B5EF4-FFF2-40B4-BE49-F238E27FC236}">
                <a16:creationId xmlns:a16="http://schemas.microsoft.com/office/drawing/2014/main" id="{95AA96F4-1037-4E60-AA67-3F018417FA08}"/>
              </a:ext>
            </a:extLst>
          </p:cNvPr>
          <p:cNvSpPr>
            <a:spLocks noGrp="1"/>
          </p:cNvSpPr>
          <p:nvPr>
            <p:ph idx="1"/>
          </p:nvPr>
        </p:nvSpPr>
        <p:spPr/>
        <p:txBody>
          <a:bodyPr>
            <a:normAutofit lnSpcReduction="10000"/>
          </a:bodyPr>
          <a:lstStyle/>
          <a:p>
            <a:pPr algn="l">
              <a:buFont typeface="Arial" panose="020B0604020202020204" pitchFamily="34" charset="0"/>
              <a:buChar char="•"/>
            </a:pPr>
            <a:r>
              <a:rPr lang="en-US" b="1" i="0" dirty="0">
                <a:solidFill>
                  <a:srgbClr val="222222"/>
                </a:solidFill>
                <a:effectLst/>
                <a:latin typeface="arial" panose="020B0604020202020204" pitchFamily="34" charset="0"/>
              </a:rPr>
              <a:t>Confusion Matrix</a:t>
            </a:r>
            <a:r>
              <a:rPr lang="en-US" b="0" i="0" dirty="0">
                <a:solidFill>
                  <a:srgbClr val="222222"/>
                </a:solidFill>
                <a:effectLst/>
                <a:latin typeface="arial" panose="020B0604020202020204" pitchFamily="34" charset="0"/>
              </a:rPr>
              <a:t>...</a:t>
            </a:r>
          </a:p>
          <a:p>
            <a:pPr algn="l">
              <a:buFont typeface="Arial" panose="020B0604020202020204" pitchFamily="34" charset="0"/>
              <a:buChar char="•"/>
            </a:pPr>
            <a:r>
              <a:rPr lang="en-US" b="1" i="0" dirty="0">
                <a:solidFill>
                  <a:srgbClr val="222222"/>
                </a:solidFill>
                <a:effectLst/>
                <a:latin typeface="arial" panose="020B0604020202020204" pitchFamily="34" charset="0"/>
              </a:rPr>
              <a:t>Accuracy</a:t>
            </a:r>
            <a:r>
              <a:rPr lang="en-US" b="0" i="0" dirty="0">
                <a:solidFill>
                  <a:srgbClr val="222222"/>
                </a:solidFill>
                <a:effectLst/>
                <a:latin typeface="arial" panose="020B0604020202020204" pitchFamily="34" charset="0"/>
              </a:rPr>
              <a:t>...</a:t>
            </a:r>
          </a:p>
          <a:p>
            <a:pPr algn="l">
              <a:buFont typeface="Arial" panose="020B0604020202020204" pitchFamily="34" charset="0"/>
              <a:buChar char="•"/>
            </a:pP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a:t>
            </a:r>
          </a:p>
          <a:p>
            <a:pPr algn="l">
              <a:buFont typeface="Arial" panose="020B0604020202020204" pitchFamily="34" charset="0"/>
              <a:buChar char="•"/>
            </a:pPr>
            <a:r>
              <a:rPr lang="en-US" b="0" i="0" dirty="0">
                <a:solidFill>
                  <a:srgbClr val="222222"/>
                </a:solidFill>
                <a:effectLst/>
                <a:latin typeface="arial" panose="020B0604020202020204" pitchFamily="34" charset="0"/>
              </a:rPr>
              <a:t>Recall or Sensitivity: ...</a:t>
            </a:r>
          </a:p>
          <a:p>
            <a:pPr algn="l">
              <a:buFont typeface="Arial" panose="020B0604020202020204" pitchFamily="34" charset="0"/>
              <a:buChar char="•"/>
            </a:pPr>
            <a:r>
              <a:rPr lang="en-US" b="0" i="0" dirty="0">
                <a:solidFill>
                  <a:srgbClr val="222222"/>
                </a:solidFill>
                <a:effectLst/>
                <a:latin typeface="arial" panose="020B0604020202020204" pitchFamily="34" charset="0"/>
              </a:rPr>
              <a:t>Specificity: ...</a:t>
            </a:r>
          </a:p>
          <a:p>
            <a:pPr algn="l">
              <a:buFont typeface="Arial" panose="020B0604020202020204" pitchFamily="34" charset="0"/>
              <a:buChar char="•"/>
            </a:pPr>
            <a:r>
              <a:rPr lang="en-US" b="1" i="0" dirty="0">
                <a:solidFill>
                  <a:srgbClr val="222222"/>
                </a:solidFill>
                <a:effectLst/>
                <a:latin typeface="arial" panose="020B0604020202020204" pitchFamily="34" charset="0"/>
              </a:rPr>
              <a:t>F1 Score</a:t>
            </a:r>
            <a:r>
              <a:rPr lang="en-US" b="0" i="0" dirty="0">
                <a:solidFill>
                  <a:srgbClr val="222222"/>
                </a:solidFill>
                <a:effectLst/>
                <a:latin typeface="arial" panose="020B0604020202020204" pitchFamily="34" charset="0"/>
              </a:rPr>
              <a:t>:</a:t>
            </a:r>
          </a:p>
          <a:p>
            <a:pPr algn="l">
              <a:buFont typeface="Arial" panose="020B0604020202020204" pitchFamily="34" charset="0"/>
              <a:buChar char="•"/>
            </a:pPr>
            <a:r>
              <a:rPr lang="en-US" b="0" i="0" dirty="0">
                <a:solidFill>
                  <a:srgbClr val="222222"/>
                </a:solidFill>
                <a:effectLst/>
                <a:latin typeface="arial" panose="020B0604020202020204" pitchFamily="34" charset="0"/>
              </a:rPr>
              <a:t>Kappa</a:t>
            </a:r>
          </a:p>
          <a:p>
            <a:pPr algn="l">
              <a:buFont typeface="Arial" panose="020B0604020202020204" pitchFamily="34" charset="0"/>
              <a:buChar char="•"/>
            </a:pPr>
            <a:r>
              <a:rPr lang="en-US" dirty="0">
                <a:solidFill>
                  <a:srgbClr val="222222"/>
                </a:solidFill>
                <a:latin typeface="arial" panose="020B0604020202020204" pitchFamily="34" charset="0"/>
              </a:rPr>
              <a:t>ROC,AUC</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endParaRPr lang="en-IN" dirty="0"/>
          </a:p>
        </p:txBody>
      </p:sp>
      <p:sp>
        <p:nvSpPr>
          <p:cNvPr id="4" name="Footer Placeholder 3">
            <a:extLst>
              <a:ext uri="{FF2B5EF4-FFF2-40B4-BE49-F238E27FC236}">
                <a16:creationId xmlns:a16="http://schemas.microsoft.com/office/drawing/2014/main" id="{A598869A-1E2C-4799-ABFF-AEB14F2BDF65}"/>
              </a:ext>
            </a:extLst>
          </p:cNvPr>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4139574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Classification metrics</a:t>
            </a:r>
            <a:endParaRPr lang="en-US" dirty="0"/>
          </a:p>
        </p:txBody>
      </p:sp>
      <p:sp>
        <p:nvSpPr>
          <p:cNvPr id="4" name="Footer Placeholder 3"/>
          <p:cNvSpPr>
            <a:spLocks noGrp="1"/>
          </p:cNvSpPr>
          <p:nvPr>
            <p:ph type="ftr" sz="quarter" idx="11"/>
          </p:nvPr>
        </p:nvSpPr>
        <p:spPr/>
        <p:txBody>
          <a:bodyPr/>
          <a:lstStyle/>
          <a:p>
            <a:r>
              <a:rPr lang="en-US"/>
              <a:t>CSE Department,CBIT(A),Hyderabad</a:t>
            </a:r>
          </a:p>
        </p:txBody>
      </p:sp>
      <p:pic>
        <p:nvPicPr>
          <p:cNvPr id="1026" name="Picture 2" descr="C:\Users\Vanitha\Desktop\cm-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447800"/>
            <a:ext cx="5791200" cy="8970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5800" y="2438400"/>
            <a:ext cx="7772400" cy="3046988"/>
          </a:xfrm>
          <a:prstGeom prst="rect">
            <a:avLst/>
          </a:prstGeom>
        </p:spPr>
        <p:txBody>
          <a:bodyPr wrap="square">
            <a:spAutoFit/>
          </a:bodyPr>
          <a:lstStyle/>
          <a:p>
            <a:r>
              <a:rPr lang="en-US" sz="2400" b="1" dirty="0"/>
              <a:t>Confusion Matrix:</a:t>
            </a:r>
          </a:p>
          <a:p>
            <a:pPr marL="342900" indent="-342900" algn="just">
              <a:buFont typeface="Arial" panose="020B0604020202020204" pitchFamily="34" charset="0"/>
              <a:buChar char="•"/>
            </a:pPr>
            <a:r>
              <a:rPr lang="en-US" sz="2400" dirty="0"/>
              <a:t>The Confusion matrix is one of the most intuitive and easiest metrics used for finding the correctness and accuracy of the model. </a:t>
            </a:r>
          </a:p>
          <a:p>
            <a:pPr marL="342900" indent="-342900" algn="just">
              <a:buFont typeface="Arial" panose="020B0604020202020204" pitchFamily="34" charset="0"/>
              <a:buChar char="•"/>
            </a:pPr>
            <a:r>
              <a:rPr lang="en-US" sz="2400" dirty="0"/>
              <a:t>It is used for Classification problem where the output can be of two or more types of classes.</a:t>
            </a:r>
          </a:p>
          <a:p>
            <a:pPr marL="342900" indent="-342900" algn="just">
              <a:buFont typeface="Arial" panose="020B0604020202020204" pitchFamily="34" charset="0"/>
              <a:buChar char="•"/>
            </a:pPr>
            <a:endParaRPr lang="en-US" sz="2400" dirty="0"/>
          </a:p>
          <a:p>
            <a:pPr algn="just"/>
            <a:endParaRPr lang="en-US" sz="2400" b="1"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724400"/>
            <a:ext cx="28194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6206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When to minimize and What to Minimize </a:t>
            </a:r>
          </a:p>
        </p:txBody>
      </p:sp>
      <p:sp>
        <p:nvSpPr>
          <p:cNvPr id="3" name="Content Placeholder 2"/>
          <p:cNvSpPr>
            <a:spLocks noGrp="1"/>
          </p:cNvSpPr>
          <p:nvPr>
            <p:ph idx="1"/>
          </p:nvPr>
        </p:nvSpPr>
        <p:spPr/>
        <p:txBody>
          <a:bodyPr/>
          <a:lstStyle/>
          <a:p>
            <a:r>
              <a:rPr lang="en-US" dirty="0"/>
              <a:t> </a:t>
            </a:r>
            <a:r>
              <a:rPr lang="en-US" b="1" dirty="0"/>
              <a:t>Minimizing False Negatives</a:t>
            </a:r>
          </a:p>
          <a:p>
            <a:r>
              <a:rPr lang="en-US" dirty="0"/>
              <a:t> </a:t>
            </a:r>
            <a:r>
              <a:rPr lang="en-US" b="1" dirty="0"/>
              <a:t>Minimizing False Positives</a:t>
            </a:r>
            <a:endParaRPr lang="en-US" dirty="0"/>
          </a:p>
        </p:txBody>
      </p:sp>
      <p:sp>
        <p:nvSpPr>
          <p:cNvPr id="4" name="Footer Placeholder 3"/>
          <p:cNvSpPr>
            <a:spLocks noGrp="1"/>
          </p:cNvSpPr>
          <p:nvPr>
            <p:ph type="ftr" sz="quarter" idx="11"/>
          </p:nvPr>
        </p:nvSpPr>
        <p:spPr/>
        <p:txBody>
          <a:bodyPr/>
          <a:lstStyle/>
          <a:p>
            <a:r>
              <a:rPr lang="en-US"/>
              <a:t>CSE Department,CBIT(A),Hyderabad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048000"/>
            <a:ext cx="4562475" cy="280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840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382000" cy="5638800"/>
          </a:xfrm>
        </p:spPr>
        <p:txBody>
          <a:bodyPr>
            <a:normAutofit/>
          </a:bodyPr>
          <a:lstStyle/>
          <a:p>
            <a:r>
              <a:rPr lang="en-US" b="1" dirty="0"/>
              <a:t>When to use Accuracy:</a:t>
            </a:r>
            <a:endParaRPr lang="en-US" dirty="0"/>
          </a:p>
          <a:p>
            <a:pPr marL="0" indent="0" algn="just">
              <a:buNone/>
            </a:pPr>
            <a:r>
              <a:rPr lang="en-US" dirty="0"/>
              <a:t>Accuracy is a good measure when the target variable classes in the data are nearly balanced.</a:t>
            </a:r>
          </a:p>
          <a:p>
            <a:pPr marL="0" indent="0" algn="just">
              <a:buNone/>
            </a:pPr>
            <a:r>
              <a:rPr lang="en-US" i="1" dirty="0"/>
              <a:t>Ex:60% classes in our fruits images data are apple and 40% are oranges.</a:t>
            </a:r>
          </a:p>
          <a:p>
            <a:pPr marL="0" indent="0" algn="just">
              <a:buNone/>
            </a:pPr>
            <a:endParaRPr lang="en-US" dirty="0"/>
          </a:p>
          <a:p>
            <a:pPr algn="just"/>
            <a:r>
              <a:rPr lang="en-US" b="1" dirty="0"/>
              <a:t>When NOT to use Accuracy:</a:t>
            </a:r>
            <a:endParaRPr lang="en-US" dirty="0"/>
          </a:p>
          <a:p>
            <a:pPr marL="0" indent="0" algn="just">
              <a:buNone/>
            </a:pPr>
            <a:r>
              <a:rPr lang="en-US" dirty="0"/>
              <a:t>Accuracy should NEVER be used as a measure when the target variable classes in the data are a majority of one class.</a:t>
            </a:r>
          </a:p>
          <a:p>
            <a:endParaRPr lang="en-US" dirty="0"/>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495129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525963"/>
          </a:xfrm>
        </p:spPr>
        <p:txBody>
          <a:bodyPr/>
          <a:lstStyle/>
          <a:p>
            <a:pPr marL="0" indent="0" algn="just">
              <a:buNone/>
            </a:pPr>
            <a:r>
              <a:rPr lang="en-US" sz="2800" i="1" dirty="0" err="1"/>
              <a:t>Eg</a:t>
            </a:r>
            <a:r>
              <a:rPr lang="en-US" sz="2800" i="1" dirty="0"/>
              <a:t>: </a:t>
            </a:r>
            <a:r>
              <a:rPr lang="en-US" sz="2400" dirty="0"/>
              <a:t>In our cancer detection example with 100 people, only 5 people has cancer. Let’s say our model is very bad and predicts every case as No Cancer. In doing so, it has classified those 95 non-cancer patients correctly and 5 cancerous patients as Non-cancerous. Now even though the model is terrible at predicting cancer, The accuracy of such a bad model is also 95%.</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3807633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CSE Department,CBIT(A),Hyderabad</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3175627"/>
            <a:ext cx="428625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9600" y="609600"/>
            <a:ext cx="7924800" cy="2554545"/>
          </a:xfrm>
          <a:prstGeom prst="rect">
            <a:avLst/>
          </a:prstGeom>
        </p:spPr>
        <p:txBody>
          <a:bodyPr wrap="square">
            <a:spAutoFit/>
          </a:bodyPr>
          <a:lstStyle/>
          <a:p>
            <a:pPr algn="just"/>
            <a:r>
              <a:rPr lang="en-US" sz="2800" b="1" dirty="0"/>
              <a:t>Precision:</a:t>
            </a:r>
          </a:p>
          <a:p>
            <a:pPr algn="just"/>
            <a:r>
              <a:rPr lang="en-US" sz="2400" b="1" dirty="0"/>
              <a:t>Precision</a:t>
            </a:r>
            <a:r>
              <a:rPr lang="en-US" sz="2400" dirty="0"/>
              <a:t> is a measure that tells us </a:t>
            </a:r>
            <a:r>
              <a:rPr lang="en-US" sz="2800" b="1" dirty="0"/>
              <a:t>what proportion of patients that we diagnosed as having cancer, actually had cancer</a:t>
            </a:r>
            <a:r>
              <a:rPr lang="en-US" sz="2400" dirty="0"/>
              <a:t>. The predicted positives (People predicted as cancerous are TP and FP) and the people actually having a cancer are TP.</a:t>
            </a:r>
          </a:p>
        </p:txBody>
      </p:sp>
    </p:spTree>
    <p:extLst>
      <p:ext uri="{BB962C8B-B14F-4D97-AF65-F5344CB8AC3E}">
        <p14:creationId xmlns:p14="http://schemas.microsoft.com/office/powerpoint/2010/main" val="2292003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12749"/>
            <a:ext cx="8229600" cy="4525963"/>
          </a:xfrm>
        </p:spPr>
        <p:txBody>
          <a:bodyPr/>
          <a:lstStyle/>
          <a:p>
            <a:pPr marL="0" indent="0">
              <a:buNone/>
            </a:pPr>
            <a:r>
              <a:rPr lang="en-US" b="1" dirty="0"/>
              <a:t>Recall or Sensitivity:</a:t>
            </a:r>
          </a:p>
          <a:p>
            <a:pPr marL="0" indent="0" algn="just">
              <a:buNone/>
            </a:pPr>
            <a:r>
              <a:rPr lang="en-US" sz="2400" dirty="0"/>
              <a:t>Recall is a measure that tells us </a:t>
            </a:r>
            <a:r>
              <a:rPr lang="en-US" sz="2800" b="1" dirty="0"/>
              <a:t>what proportion of patients that actually had cancer was diagnosed by the algorithm as having cancer</a:t>
            </a:r>
          </a:p>
          <a:p>
            <a:pPr algn="just"/>
            <a:endParaRPr lang="en-US" sz="2400" dirty="0"/>
          </a:p>
        </p:txBody>
      </p:sp>
      <p:sp>
        <p:nvSpPr>
          <p:cNvPr id="4" name="Footer Placeholder 3"/>
          <p:cNvSpPr>
            <a:spLocks noGrp="1"/>
          </p:cNvSpPr>
          <p:nvPr>
            <p:ph type="ftr" sz="quarter" idx="11"/>
          </p:nvPr>
        </p:nvSpPr>
        <p:spPr/>
        <p:txBody>
          <a:bodyPr/>
          <a:lstStyle/>
          <a:p>
            <a:r>
              <a:rPr lang="en-US"/>
              <a:t>CSE Department,CBIT(A),Hyderabad</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590800"/>
            <a:ext cx="4286250"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0756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200" b="1" dirty="0"/>
              <a:t>Specificity: </a:t>
            </a:r>
          </a:p>
        </p:txBody>
      </p:sp>
      <p:sp>
        <p:nvSpPr>
          <p:cNvPr id="3" name="Content Placeholder 2"/>
          <p:cNvSpPr>
            <a:spLocks noGrp="1"/>
          </p:cNvSpPr>
          <p:nvPr>
            <p:ph idx="1"/>
          </p:nvPr>
        </p:nvSpPr>
        <p:spPr>
          <a:xfrm>
            <a:off x="676275" y="1066800"/>
            <a:ext cx="8229600" cy="4525963"/>
          </a:xfrm>
        </p:spPr>
        <p:txBody>
          <a:bodyPr>
            <a:normAutofit/>
          </a:bodyPr>
          <a:lstStyle/>
          <a:p>
            <a:pPr algn="just"/>
            <a:r>
              <a:rPr lang="en-US" sz="2800" dirty="0"/>
              <a:t>Specificity is a measure that tells us </a:t>
            </a:r>
            <a:r>
              <a:rPr lang="en-US" sz="2800" b="1" dirty="0"/>
              <a:t>what proportion of patients that did NOT have cancer, were predicted by the model as non-cancerous.</a:t>
            </a:r>
          </a:p>
        </p:txBody>
      </p:sp>
      <p:sp>
        <p:nvSpPr>
          <p:cNvPr id="4" name="Footer Placeholder 3"/>
          <p:cNvSpPr>
            <a:spLocks noGrp="1"/>
          </p:cNvSpPr>
          <p:nvPr>
            <p:ph type="ftr" sz="quarter" idx="11"/>
          </p:nvPr>
        </p:nvSpPr>
        <p:spPr/>
        <p:txBody>
          <a:bodyPr/>
          <a:lstStyle/>
          <a:p>
            <a:r>
              <a:rPr lang="en-US"/>
              <a:t>CSE Department,CBIT(A),Hyderabad</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819400"/>
            <a:ext cx="3638550"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012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35C3-74BE-4FAB-84F3-26F53D7D5D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EB1C2F-FC11-47AF-9FDE-4AB3F8BFAF33}"/>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95A29E5A-4259-4B4B-936E-6FBF4182D721}"/>
              </a:ext>
            </a:extLst>
          </p:cNvPr>
          <p:cNvSpPr>
            <a:spLocks noGrp="1"/>
          </p:cNvSpPr>
          <p:nvPr>
            <p:ph type="ftr" sz="quarter" idx="11"/>
          </p:nvPr>
        </p:nvSpPr>
        <p:spPr/>
        <p:txBody>
          <a:bodyPr/>
          <a:lstStyle/>
          <a:p>
            <a:r>
              <a:rPr lang="en-US"/>
              <a:t>CSE Department,CBIT(A),Hyderabad</a:t>
            </a:r>
          </a:p>
        </p:txBody>
      </p:sp>
      <p:pic>
        <p:nvPicPr>
          <p:cNvPr id="6" name="Picture 5">
            <a:extLst>
              <a:ext uri="{FF2B5EF4-FFF2-40B4-BE49-F238E27FC236}">
                <a16:creationId xmlns:a16="http://schemas.microsoft.com/office/drawing/2014/main" id="{CBCEC8EA-A977-4C1A-B97D-90E051CDC569}"/>
              </a:ext>
            </a:extLst>
          </p:cNvPr>
          <p:cNvPicPr>
            <a:picLocks noChangeAspect="1"/>
          </p:cNvPicPr>
          <p:nvPr/>
        </p:nvPicPr>
        <p:blipFill>
          <a:blip r:embed="rId2"/>
          <a:stretch>
            <a:fillRect/>
          </a:stretch>
        </p:blipFill>
        <p:spPr>
          <a:xfrm>
            <a:off x="304800" y="274638"/>
            <a:ext cx="8534399" cy="5851525"/>
          </a:xfrm>
          <a:prstGeom prst="rect">
            <a:avLst/>
          </a:prstGeom>
        </p:spPr>
      </p:pic>
    </p:spTree>
    <p:extLst>
      <p:ext uri="{BB962C8B-B14F-4D97-AF65-F5344CB8AC3E}">
        <p14:creationId xmlns:p14="http://schemas.microsoft.com/office/powerpoint/2010/main" val="1723562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09600"/>
            <a:ext cx="8229600" cy="4525963"/>
          </a:xfrm>
        </p:spPr>
        <p:txBody>
          <a:bodyPr>
            <a:normAutofit fontScale="92500" lnSpcReduction="10000"/>
          </a:bodyPr>
          <a:lstStyle/>
          <a:p>
            <a:pPr algn="just"/>
            <a:r>
              <a:rPr lang="en-US" b="1" dirty="0"/>
              <a:t>True positive (TP)</a:t>
            </a:r>
            <a:r>
              <a:rPr lang="en-US" dirty="0"/>
              <a:t>: A positive sample correctly classified.</a:t>
            </a:r>
          </a:p>
          <a:p>
            <a:pPr algn="just"/>
            <a:r>
              <a:rPr lang="en-US" b="1" dirty="0"/>
              <a:t>False positive (FP)</a:t>
            </a:r>
            <a:r>
              <a:rPr lang="en-US" dirty="0"/>
              <a:t>: A negative sample classified as positive. In statistical terms, this is called a </a:t>
            </a:r>
            <a:r>
              <a:rPr lang="en-US" b="1" dirty="0"/>
              <a:t>type I</a:t>
            </a:r>
            <a:r>
              <a:rPr lang="en-US" dirty="0"/>
              <a:t> error because the hypothesis that is checked (in this case, the negativity) is true, but it's rejected. </a:t>
            </a:r>
          </a:p>
          <a:p>
            <a:pPr algn="just"/>
            <a:r>
              <a:rPr lang="en-US" dirty="0"/>
              <a:t>In many scenarios, it represents a </a:t>
            </a:r>
            <a:r>
              <a:rPr lang="en-US" i="1" dirty="0"/>
              <a:t>false alert</a:t>
            </a:r>
            <a:r>
              <a:rPr lang="en-US" dirty="0"/>
              <a:t> that can always be canceled without particular implications.</a:t>
            </a:r>
          </a:p>
          <a:p>
            <a:endParaRPr lang="en-US" dirty="0"/>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2589086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533400"/>
            <a:ext cx="8229600" cy="4525963"/>
          </a:xfrm>
        </p:spPr>
        <p:txBody>
          <a:bodyPr/>
          <a:lstStyle/>
          <a:p>
            <a:pPr algn="just"/>
            <a:r>
              <a:rPr lang="en-US" b="1" dirty="0"/>
              <a:t>True negative (TN)</a:t>
            </a:r>
            <a:r>
              <a:rPr lang="en-US" dirty="0"/>
              <a:t>: A negative sample correctly classified.</a:t>
            </a:r>
          </a:p>
          <a:p>
            <a:pPr algn="just"/>
            <a:r>
              <a:rPr lang="en-US" b="1" dirty="0"/>
              <a:t>False negative (FN)</a:t>
            </a:r>
            <a:r>
              <a:rPr lang="en-US" dirty="0"/>
              <a:t>: A positive sample classified as negative. Contrary to the case of </a:t>
            </a:r>
            <a:r>
              <a:rPr lang="en-US" i="1" dirty="0"/>
              <a:t>FP</a:t>
            </a:r>
            <a:r>
              <a:rPr lang="en-US" dirty="0"/>
              <a:t>, this is called a </a:t>
            </a:r>
            <a:r>
              <a:rPr lang="en-US" b="1" dirty="0"/>
              <a:t>type II</a:t>
            </a:r>
            <a:r>
              <a:rPr lang="en-US" dirty="0"/>
              <a:t> </a:t>
            </a:r>
            <a:r>
              <a:rPr lang="en-US" i="1" dirty="0"/>
              <a:t>error</a:t>
            </a:r>
            <a:r>
              <a:rPr lang="en-US" dirty="0"/>
              <a:t>, because the hypothesis that is checked (negativity) is false, but it's not correctly rejected</a:t>
            </a:r>
          </a:p>
          <a:p>
            <a:pPr algn="just"/>
            <a:r>
              <a:rPr lang="en-US" dirty="0"/>
              <a:t>Clearly, </a:t>
            </a:r>
            <a:r>
              <a:rPr lang="en-US" i="1" dirty="0"/>
              <a:t>P = TP + FN</a:t>
            </a:r>
            <a:r>
              <a:rPr lang="en-US" dirty="0"/>
              <a:t>, while </a:t>
            </a:r>
            <a:r>
              <a:rPr lang="en-US" i="1" dirty="0"/>
              <a:t>N = TN + FP</a:t>
            </a:r>
            <a:r>
              <a:rPr lang="en-US" dirty="0"/>
              <a:t>. </a:t>
            </a:r>
          </a:p>
          <a:p>
            <a:endParaRPr lang="en-US" dirty="0"/>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3415262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68582"/>
            <a:ext cx="8610600" cy="4525963"/>
          </a:xfrm>
        </p:spPr>
        <p:txBody>
          <a:bodyPr>
            <a:normAutofit lnSpcReduction="10000"/>
          </a:bodyPr>
          <a:lstStyle/>
          <a:p>
            <a:pPr algn="just"/>
            <a:r>
              <a:rPr lang="en-US" b="1" dirty="0"/>
              <a:t>F-Beta</a:t>
            </a:r>
          </a:p>
          <a:p>
            <a:pPr marL="0" indent="0" algn="just">
              <a:buNone/>
            </a:pPr>
            <a:r>
              <a:rPr lang="en-US" dirty="0"/>
              <a:t>A weighted harmonic mean between </a:t>
            </a:r>
            <a:r>
              <a:rPr lang="en-US" i="1" dirty="0"/>
              <a:t>precision</a:t>
            </a:r>
            <a:r>
              <a:rPr lang="en-US" dirty="0"/>
              <a:t> and </a:t>
            </a:r>
            <a:r>
              <a:rPr lang="en-US" i="1" dirty="0"/>
              <a:t>recall</a:t>
            </a:r>
            <a:r>
              <a:rPr lang="en-US" dirty="0"/>
              <a:t> is provided as follows:</a:t>
            </a:r>
          </a:p>
          <a:p>
            <a:pPr marL="0" indent="0" algn="just">
              <a:buNone/>
            </a:pPr>
            <a:endParaRPr lang="en-US" dirty="0"/>
          </a:p>
          <a:p>
            <a:pPr algn="just"/>
            <a:r>
              <a:rPr lang="en-US" dirty="0"/>
              <a:t>A beta value equal to </a:t>
            </a:r>
            <a:r>
              <a:rPr lang="en-US" i="1" dirty="0"/>
              <a:t>1</a:t>
            </a:r>
            <a:r>
              <a:rPr lang="en-US" dirty="0"/>
              <a:t> determines the so-called </a:t>
            </a:r>
            <a:r>
              <a:rPr lang="en-US" i="1" dirty="0"/>
              <a:t>F</a:t>
            </a:r>
            <a:r>
              <a:rPr lang="en-US" i="1" baseline="-25000" dirty="0"/>
              <a:t>1</a:t>
            </a:r>
            <a:r>
              <a:rPr lang="en-US" dirty="0"/>
              <a:t> score, which is a perfect balance between the two measures. A beta less than </a:t>
            </a:r>
            <a:r>
              <a:rPr lang="en-US" i="1" dirty="0"/>
              <a:t>1</a:t>
            </a:r>
            <a:r>
              <a:rPr lang="en-US" dirty="0"/>
              <a:t> gives more importance to </a:t>
            </a:r>
            <a:r>
              <a:rPr lang="en-US" i="1" dirty="0"/>
              <a:t>precision</a:t>
            </a:r>
            <a:r>
              <a:rPr lang="en-US" dirty="0"/>
              <a:t> and a value greater than </a:t>
            </a:r>
            <a:r>
              <a:rPr lang="en-US" i="1" dirty="0"/>
              <a:t>1</a:t>
            </a:r>
            <a:r>
              <a:rPr lang="en-US" dirty="0"/>
              <a:t> gives more importance to </a:t>
            </a:r>
            <a:r>
              <a:rPr lang="en-US" i="1" dirty="0"/>
              <a:t>recall</a:t>
            </a:r>
            <a:r>
              <a:rPr lang="en-US" dirty="0"/>
              <a:t>.</a:t>
            </a:r>
          </a:p>
          <a:p>
            <a:pPr algn="just"/>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CSE </a:t>
            </a:r>
            <a:r>
              <a:rPr lang="en-US" dirty="0" err="1"/>
              <a:t>Department,CBIT</a:t>
            </a:r>
            <a:r>
              <a:rPr lang="en-US" dirty="0"/>
              <a:t>(A),Hyderabad</a:t>
            </a:r>
          </a:p>
        </p:txBody>
      </p:sp>
      <p:pic>
        <p:nvPicPr>
          <p:cNvPr id="2050" name="Picture 2" descr="C:\Users\Vanitha\Desktop\ac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4800600"/>
            <a:ext cx="70866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78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382000" cy="5105400"/>
          </a:xfrm>
        </p:spPr>
        <p:txBody>
          <a:bodyPr>
            <a:normAutofit fontScale="85000" lnSpcReduction="10000"/>
          </a:bodyPr>
          <a:lstStyle/>
          <a:p>
            <a:pPr marL="0" indent="0">
              <a:buNone/>
            </a:pPr>
            <a:r>
              <a:rPr lang="en-US" i="1" dirty="0"/>
              <a:t>from </a:t>
            </a:r>
            <a:r>
              <a:rPr lang="en-US" i="1" dirty="0" err="1"/>
              <a:t>sklearn.metrics</a:t>
            </a:r>
            <a:r>
              <a:rPr lang="en-US" i="1" dirty="0"/>
              <a:t> import </a:t>
            </a:r>
            <a:r>
              <a:rPr lang="en-US" i="1" dirty="0" err="1"/>
              <a:t>fbeta_score</a:t>
            </a:r>
            <a:endParaRPr lang="en-US" i="1" dirty="0"/>
          </a:p>
          <a:p>
            <a:pPr marL="0" indent="0">
              <a:buNone/>
            </a:pPr>
            <a:r>
              <a:rPr lang="en-US" i="1" dirty="0" err="1"/>
              <a:t>rint</a:t>
            </a:r>
            <a:r>
              <a:rPr lang="en-US" i="1" dirty="0"/>
              <a:t>(</a:t>
            </a:r>
            <a:r>
              <a:rPr lang="en-US" i="1" dirty="0" err="1"/>
              <a:t>fbeta_score</a:t>
            </a:r>
            <a:r>
              <a:rPr lang="en-US" i="1" dirty="0"/>
              <a:t>(</a:t>
            </a:r>
            <a:r>
              <a:rPr lang="en-US" i="1" dirty="0" err="1"/>
              <a:t>Y_test</a:t>
            </a:r>
            <a:r>
              <a:rPr lang="en-US" i="1" dirty="0"/>
              <a:t>, </a:t>
            </a:r>
            <a:r>
              <a:rPr lang="en-US" i="1" dirty="0" err="1"/>
              <a:t>lr.predict</a:t>
            </a:r>
            <a:r>
              <a:rPr lang="en-US" i="1" dirty="0"/>
              <a:t>(</a:t>
            </a:r>
            <a:r>
              <a:rPr lang="en-US" i="1" dirty="0" err="1"/>
              <a:t>X_test</a:t>
            </a:r>
            <a:r>
              <a:rPr lang="en-US" i="1" dirty="0"/>
              <a:t>), beta=1))</a:t>
            </a:r>
            <a:br>
              <a:rPr lang="en-US" i="1" dirty="0"/>
            </a:br>
            <a:r>
              <a:rPr lang="en-US" i="1" dirty="0"/>
              <a:t>0.968</a:t>
            </a:r>
            <a:br>
              <a:rPr lang="en-US" i="1" dirty="0"/>
            </a:br>
            <a:br>
              <a:rPr lang="en-US" i="1" dirty="0"/>
            </a:br>
            <a:r>
              <a:rPr lang="en-US" i="1" dirty="0"/>
              <a:t>print(</a:t>
            </a:r>
            <a:r>
              <a:rPr lang="en-US" i="1" dirty="0" err="1"/>
              <a:t>fbeta_score</a:t>
            </a:r>
            <a:r>
              <a:rPr lang="en-US" i="1" dirty="0"/>
              <a:t>(</a:t>
            </a:r>
            <a:r>
              <a:rPr lang="en-US" i="1" dirty="0" err="1"/>
              <a:t>Y_test</a:t>
            </a:r>
            <a:r>
              <a:rPr lang="en-US" i="1" dirty="0"/>
              <a:t>, </a:t>
            </a:r>
            <a:r>
              <a:rPr lang="en-US" i="1" dirty="0" err="1"/>
              <a:t>lr.predict</a:t>
            </a:r>
            <a:r>
              <a:rPr lang="en-US" i="1" dirty="0"/>
              <a:t>(</a:t>
            </a:r>
            <a:r>
              <a:rPr lang="en-US" i="1" dirty="0" err="1"/>
              <a:t>X_test</a:t>
            </a:r>
            <a:r>
              <a:rPr lang="en-US" i="1" dirty="0"/>
              <a:t>), beta=0.75))</a:t>
            </a:r>
            <a:br>
              <a:rPr lang="en-US" i="1" dirty="0"/>
            </a:br>
            <a:r>
              <a:rPr lang="en-US" i="1" dirty="0"/>
              <a:t>0.964</a:t>
            </a:r>
            <a:br>
              <a:rPr lang="en-US" i="1" dirty="0"/>
            </a:br>
            <a:br>
              <a:rPr lang="en-US" i="1" dirty="0"/>
            </a:br>
            <a:r>
              <a:rPr lang="en-US" i="1" dirty="0"/>
              <a:t>print(</a:t>
            </a:r>
            <a:r>
              <a:rPr lang="en-US" i="1" dirty="0" err="1"/>
              <a:t>fbeta_score</a:t>
            </a:r>
            <a:r>
              <a:rPr lang="en-US" i="1" dirty="0"/>
              <a:t>(</a:t>
            </a:r>
            <a:r>
              <a:rPr lang="en-US" i="1" dirty="0" err="1"/>
              <a:t>Y_test</a:t>
            </a:r>
            <a:r>
              <a:rPr lang="en-US" i="1" dirty="0"/>
              <a:t>, </a:t>
            </a:r>
            <a:r>
              <a:rPr lang="en-US" i="1" dirty="0" err="1"/>
              <a:t>lr.predict</a:t>
            </a:r>
            <a:r>
              <a:rPr lang="en-US" i="1" dirty="0"/>
              <a:t>(</a:t>
            </a:r>
            <a:r>
              <a:rPr lang="en-US" i="1" dirty="0" err="1"/>
              <a:t>X_test</a:t>
            </a:r>
            <a:r>
              <a:rPr lang="en-US" i="1" dirty="0"/>
              <a:t>), beta=1.25))</a:t>
            </a:r>
            <a:br>
              <a:rPr lang="en-US" i="1" dirty="0"/>
            </a:br>
            <a:r>
              <a:rPr lang="en-US" i="1" dirty="0"/>
              <a:t>0.972</a:t>
            </a:r>
          </a:p>
          <a:p>
            <a:pPr marL="0" indent="0" algn="just">
              <a:buNone/>
            </a:pPr>
            <a:r>
              <a:rPr lang="en-US" dirty="0"/>
              <a:t>The highest score is achieved by giving more importance to precision (which is higher), while the least one corresponds to a recall predominance</a:t>
            </a:r>
            <a:endParaRPr lang="en-US" i="1" dirty="0"/>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229160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686800" cy="5105400"/>
          </a:xfrm>
        </p:spPr>
        <p:txBody>
          <a:bodyPr>
            <a:normAutofit/>
          </a:bodyPr>
          <a:lstStyle/>
          <a:p>
            <a:pPr algn="just"/>
            <a:r>
              <a:rPr lang="en-US" b="1" dirty="0"/>
              <a:t>Cohen's Kappa</a:t>
            </a:r>
          </a:p>
          <a:p>
            <a:pPr marL="0" indent="0" algn="just">
              <a:buNone/>
            </a:pPr>
            <a:r>
              <a:rPr lang="en-US" sz="2800" dirty="0"/>
              <a:t>This metric is different because its goal is to measure the agreement between two raters (for example, ground truth, human labeling, and estimators) </a:t>
            </a:r>
          </a:p>
          <a:p>
            <a:pPr marL="0" indent="0" algn="just">
              <a:buNone/>
            </a:pPr>
            <a:r>
              <a:rPr lang="en-US" sz="2800" dirty="0"/>
              <a:t>considering the possibility that the raters agree without full awareness (in general, by chance). It is computed as follows</a:t>
            </a:r>
          </a:p>
          <a:p>
            <a:endParaRPr lang="en-US" dirty="0"/>
          </a:p>
        </p:txBody>
      </p:sp>
      <p:sp>
        <p:nvSpPr>
          <p:cNvPr id="4" name="Footer Placeholder 3"/>
          <p:cNvSpPr>
            <a:spLocks noGrp="1"/>
          </p:cNvSpPr>
          <p:nvPr>
            <p:ph type="ftr" sz="quarter" idx="11"/>
          </p:nvPr>
        </p:nvSpPr>
        <p:spPr/>
        <p:txBody>
          <a:bodyPr/>
          <a:lstStyle/>
          <a:p>
            <a:r>
              <a:rPr lang="en-US"/>
              <a:t>CSE Department,CBIT(A),Hyderabad</a:t>
            </a:r>
          </a:p>
        </p:txBody>
      </p:sp>
      <p:pic>
        <p:nvPicPr>
          <p:cNvPr id="1026" name="Picture 2" descr="C:\Users\Vanitha\Desktop\k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3581400"/>
            <a:ext cx="53340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346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57200"/>
            <a:ext cx="8229600" cy="5715000"/>
          </a:xfrm>
        </p:spPr>
        <p:txBody>
          <a:bodyPr>
            <a:normAutofit/>
          </a:bodyPr>
          <a:lstStyle/>
          <a:p>
            <a:pPr algn="just"/>
            <a:r>
              <a:rPr lang="en-US" sz="2800" dirty="0"/>
              <a:t>The two values represent, respectively, the observed agreement between the raters and the probability of a chance agreement.</a:t>
            </a:r>
          </a:p>
          <a:p>
            <a:pPr algn="just"/>
            <a:r>
              <a:rPr lang="en-US" sz="2800" dirty="0"/>
              <a:t> Coefficient </a:t>
            </a:r>
            <a:r>
              <a:rPr lang="en-US" sz="2800" i="1" dirty="0"/>
              <a:t>κ</a:t>
            </a:r>
            <a:r>
              <a:rPr lang="en-US" sz="2800" dirty="0"/>
              <a:t> is bounded between </a:t>
            </a:r>
            <a:r>
              <a:rPr lang="en-US" sz="2800" i="1" dirty="0"/>
              <a:t>0</a:t>
            </a:r>
            <a:r>
              <a:rPr lang="en-US" sz="2800" dirty="0"/>
              <a:t> (no agreement) and </a:t>
            </a:r>
            <a:r>
              <a:rPr lang="en-US" sz="2800" i="1" dirty="0"/>
              <a:t>1</a:t>
            </a:r>
            <a:r>
              <a:rPr lang="en-US" sz="2800" dirty="0"/>
              <a:t> (total agreement). In fact, if </a:t>
            </a:r>
            <a:r>
              <a:rPr lang="en-US" sz="2800" i="1" dirty="0" err="1"/>
              <a:t>p</a:t>
            </a:r>
            <a:r>
              <a:rPr lang="en-US" sz="2800" i="1" baseline="-25000" dirty="0" err="1"/>
              <a:t>observed</a:t>
            </a:r>
            <a:r>
              <a:rPr lang="en-US" sz="2800" i="1" dirty="0"/>
              <a:t> = 1</a:t>
            </a:r>
            <a:r>
              <a:rPr lang="en-US" sz="2800" dirty="0"/>
              <a:t> and </a:t>
            </a:r>
            <a:r>
              <a:rPr lang="en-US" sz="2800" i="1" dirty="0" err="1"/>
              <a:t>p</a:t>
            </a:r>
            <a:r>
              <a:rPr lang="en-US" sz="2800" i="1" baseline="-25000" dirty="0" err="1"/>
              <a:t>chance</a:t>
            </a:r>
            <a:r>
              <a:rPr lang="en-US" sz="2800" i="1" dirty="0"/>
              <a:t> = 0</a:t>
            </a:r>
            <a:r>
              <a:rPr lang="en-US" sz="2800" dirty="0"/>
              <a:t>, </a:t>
            </a:r>
            <a:r>
              <a:rPr lang="en-US" sz="2800" i="1" dirty="0"/>
              <a:t>κ = 1</a:t>
            </a:r>
            <a:r>
              <a:rPr lang="en-US" sz="2800" dirty="0"/>
              <a:t>, while </a:t>
            </a:r>
            <a:r>
              <a:rPr lang="en-US" sz="2800" i="1" dirty="0" err="1"/>
              <a:t>p</a:t>
            </a:r>
            <a:r>
              <a:rPr lang="en-US" sz="2800" i="1" baseline="-25000" dirty="0" err="1"/>
              <a:t>observed</a:t>
            </a:r>
            <a:r>
              <a:rPr lang="en-US" sz="2800" i="1" dirty="0"/>
              <a:t> = 0</a:t>
            </a:r>
            <a:r>
              <a:rPr lang="en-US" sz="2800" dirty="0"/>
              <a:t> and </a:t>
            </a:r>
            <a:r>
              <a:rPr lang="en-US" sz="2800" i="1" dirty="0" err="1"/>
              <a:t>p</a:t>
            </a:r>
            <a:r>
              <a:rPr lang="en-US" sz="2800" i="1" baseline="-25000" dirty="0" err="1"/>
              <a:t>chance</a:t>
            </a:r>
            <a:r>
              <a:rPr lang="en-US" sz="2800" i="1" dirty="0"/>
              <a:t> = 0</a:t>
            </a:r>
            <a:r>
              <a:rPr lang="en-US" sz="2800" dirty="0"/>
              <a:t>,</a:t>
            </a:r>
          </a:p>
          <a:p>
            <a:pPr marL="0" indent="0" algn="just">
              <a:buNone/>
            </a:pPr>
            <a:r>
              <a:rPr lang="en-US" sz="2800" dirty="0"/>
              <a:t>    </a:t>
            </a:r>
            <a:r>
              <a:rPr lang="en-US" sz="2800" i="1" dirty="0"/>
              <a:t>k = 0</a:t>
            </a:r>
            <a:r>
              <a:rPr lang="en-US" sz="2800" dirty="0"/>
              <a:t>.</a:t>
            </a:r>
          </a:p>
          <a:p>
            <a:pPr marL="0" indent="0" algn="just">
              <a:buNone/>
            </a:pPr>
            <a:r>
              <a:rPr lang="en-US" sz="2800" i="1" dirty="0"/>
              <a:t>from </a:t>
            </a:r>
            <a:r>
              <a:rPr lang="en-US" sz="2800" i="1" dirty="0" err="1"/>
              <a:t>sklearn.metrics</a:t>
            </a:r>
            <a:r>
              <a:rPr lang="en-US" sz="2800" i="1" dirty="0"/>
              <a:t> import </a:t>
            </a:r>
            <a:r>
              <a:rPr lang="en-US" sz="2800" i="1" dirty="0" err="1"/>
              <a:t>cohen_kappa_score</a:t>
            </a:r>
            <a:br>
              <a:rPr lang="en-US" sz="2800" i="1" dirty="0"/>
            </a:br>
            <a:r>
              <a:rPr lang="en-US" sz="2800" i="1" dirty="0"/>
              <a:t>print(</a:t>
            </a:r>
            <a:r>
              <a:rPr lang="en-US" sz="2800" i="1" dirty="0" err="1"/>
              <a:t>cohen_kappa_score</a:t>
            </a:r>
            <a:r>
              <a:rPr lang="en-US" sz="2800" i="1" dirty="0"/>
              <a:t>(</a:t>
            </a:r>
            <a:r>
              <a:rPr lang="en-US" sz="2800" i="1" dirty="0" err="1"/>
              <a:t>Y_test</a:t>
            </a:r>
            <a:r>
              <a:rPr lang="en-US" sz="2800" i="1" dirty="0"/>
              <a:t>, </a:t>
            </a:r>
            <a:r>
              <a:rPr lang="en-US" sz="2800" i="1" dirty="0" err="1"/>
              <a:t>lr.predict</a:t>
            </a:r>
            <a:r>
              <a:rPr lang="en-US" sz="2800" i="1" dirty="0"/>
              <a:t>(</a:t>
            </a:r>
            <a:r>
              <a:rPr lang="en-US" sz="2800" i="1" dirty="0" err="1"/>
              <a:t>X_test</a:t>
            </a:r>
            <a:r>
              <a:rPr lang="en-US" sz="2800" i="1" dirty="0"/>
              <a:t>)))</a:t>
            </a:r>
            <a:br>
              <a:rPr lang="en-US" sz="2800" i="1" dirty="0"/>
            </a:br>
            <a:r>
              <a:rPr lang="en-US" sz="2800" i="1" dirty="0"/>
              <a:t>0.936</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337028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Learning Curve</a:t>
            </a:r>
          </a:p>
        </p:txBody>
      </p:sp>
      <p:sp>
        <p:nvSpPr>
          <p:cNvPr id="3" name="Content Placeholder 2"/>
          <p:cNvSpPr>
            <a:spLocks noGrp="1"/>
          </p:cNvSpPr>
          <p:nvPr>
            <p:ph idx="1"/>
          </p:nvPr>
        </p:nvSpPr>
        <p:spPr>
          <a:xfrm>
            <a:off x="533400" y="838200"/>
            <a:ext cx="8229600" cy="4525963"/>
          </a:xfrm>
        </p:spPr>
        <p:txBody>
          <a:bodyPr/>
          <a:lstStyle/>
          <a:p>
            <a:pPr algn="just"/>
            <a:r>
              <a:rPr lang="en-US" dirty="0"/>
              <a:t>I</a:t>
            </a:r>
            <a:r>
              <a:rPr lang="en-US" sz="2800" dirty="0"/>
              <a:t>n many tasks, it's helpful to check how the number of samples impacts training performance. This can be achieved by plotting a </a:t>
            </a:r>
            <a:r>
              <a:rPr lang="en-US" sz="2800" b="1" dirty="0"/>
              <a:t>learning curve</a:t>
            </a:r>
            <a:r>
              <a:rPr lang="en-US" sz="2800" dirty="0"/>
              <a:t>, which is normally based on both training and validation scores (preferably CV score). </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2324371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69BA3-8F1D-4163-9439-DFB26FCBC85B}"/>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r>
              <a:rPr lang="en-US" sz="3500"/>
              <a:t>Trade off between sensitivity and specificity</a:t>
            </a:r>
          </a:p>
        </p:txBody>
      </p:sp>
      <p:pic>
        <p:nvPicPr>
          <p:cNvPr id="5" name="Content Placeholder 4">
            <a:extLst>
              <a:ext uri="{FF2B5EF4-FFF2-40B4-BE49-F238E27FC236}">
                <a16:creationId xmlns:a16="http://schemas.microsoft.com/office/drawing/2014/main" id="{FDFB67E5-4CCF-4A2E-8BB2-F2AC4EFCABEE}"/>
              </a:ext>
            </a:extLst>
          </p:cNvPr>
          <p:cNvPicPr>
            <a:picLocks noGrp="1" noChangeAspect="1"/>
          </p:cNvPicPr>
          <p:nvPr>
            <p:ph idx="1"/>
          </p:nvPr>
        </p:nvPicPr>
        <p:blipFill rotWithShape="1">
          <a:blip r:embed="rId2"/>
          <a:srcRect b="98"/>
          <a:stretch/>
        </p:blipFill>
        <p:spPr>
          <a:xfrm>
            <a:off x="628650" y="1845426"/>
            <a:ext cx="7884410" cy="4450303"/>
          </a:xfrm>
          <a:prstGeom prst="rect">
            <a:avLst/>
          </a:prstGeom>
        </p:spPr>
      </p:pic>
      <p:sp>
        <p:nvSpPr>
          <p:cNvPr id="4" name="Footer Placeholder 3">
            <a:extLst>
              <a:ext uri="{FF2B5EF4-FFF2-40B4-BE49-F238E27FC236}">
                <a16:creationId xmlns:a16="http://schemas.microsoft.com/office/drawing/2014/main" id="{8D0CAF40-446A-42E0-9D98-C63423919AA5}"/>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457200">
              <a:spcAft>
                <a:spcPts val="600"/>
              </a:spcAft>
            </a:pPr>
            <a:r>
              <a:rPr lang="en-US" kern="1200">
                <a:solidFill>
                  <a:schemeClr val="tx1">
                    <a:tint val="75000"/>
                  </a:schemeClr>
                </a:solidFill>
                <a:latin typeface="+mn-lt"/>
                <a:ea typeface="+mn-ea"/>
                <a:cs typeface="+mn-cs"/>
              </a:rPr>
              <a:t>CSE Department,CBIT(A),Hyderabad</a:t>
            </a:r>
          </a:p>
        </p:txBody>
      </p:sp>
    </p:spTree>
    <p:extLst>
      <p:ext uri="{BB962C8B-B14F-4D97-AF65-F5344CB8AC3E}">
        <p14:creationId xmlns:p14="http://schemas.microsoft.com/office/powerpoint/2010/main" val="687973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992A-863A-4DEA-9419-199BD45E1F2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49E12D-A321-4D5B-8AAD-0846B175BAB2}"/>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4C28E0DF-4215-483B-9B35-436F4B702E45}"/>
              </a:ext>
            </a:extLst>
          </p:cNvPr>
          <p:cNvSpPr>
            <a:spLocks noGrp="1"/>
          </p:cNvSpPr>
          <p:nvPr>
            <p:ph type="ftr" sz="quarter" idx="11"/>
          </p:nvPr>
        </p:nvSpPr>
        <p:spPr/>
        <p:txBody>
          <a:bodyPr/>
          <a:lstStyle/>
          <a:p>
            <a:r>
              <a:rPr lang="en-US"/>
              <a:t>CSE Department,CBIT(A),Hyderabad</a:t>
            </a:r>
          </a:p>
        </p:txBody>
      </p:sp>
      <p:pic>
        <p:nvPicPr>
          <p:cNvPr id="5" name="Picture 4">
            <a:extLst>
              <a:ext uri="{FF2B5EF4-FFF2-40B4-BE49-F238E27FC236}">
                <a16:creationId xmlns:a16="http://schemas.microsoft.com/office/drawing/2014/main" id="{FEE18306-9DD5-49E3-9D31-ABFEE8E70CA7}"/>
              </a:ext>
            </a:extLst>
          </p:cNvPr>
          <p:cNvPicPr>
            <a:picLocks noChangeAspect="1"/>
          </p:cNvPicPr>
          <p:nvPr/>
        </p:nvPicPr>
        <p:blipFill>
          <a:blip r:embed="rId2"/>
          <a:stretch>
            <a:fillRect/>
          </a:stretch>
        </p:blipFill>
        <p:spPr>
          <a:xfrm>
            <a:off x="457200" y="588962"/>
            <a:ext cx="8001000" cy="5537201"/>
          </a:xfrm>
          <a:prstGeom prst="rect">
            <a:avLst/>
          </a:prstGeom>
        </p:spPr>
      </p:pic>
    </p:spTree>
    <p:extLst>
      <p:ext uri="{BB962C8B-B14F-4D97-AF65-F5344CB8AC3E}">
        <p14:creationId xmlns:p14="http://schemas.microsoft.com/office/powerpoint/2010/main" val="3084474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6946-925D-4DC7-B091-54795CFDDE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2A293C-F370-4445-BFB0-8EDB4FA8C437}"/>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7EA20001-FAAA-4671-B0A5-4CC61E436CEF}"/>
              </a:ext>
            </a:extLst>
          </p:cNvPr>
          <p:cNvSpPr>
            <a:spLocks noGrp="1"/>
          </p:cNvSpPr>
          <p:nvPr>
            <p:ph type="ftr" sz="quarter" idx="11"/>
          </p:nvPr>
        </p:nvSpPr>
        <p:spPr/>
        <p:txBody>
          <a:bodyPr/>
          <a:lstStyle/>
          <a:p>
            <a:r>
              <a:rPr lang="en-US"/>
              <a:t>CSE Department,CBIT(A),Hyderabad</a:t>
            </a:r>
          </a:p>
        </p:txBody>
      </p:sp>
      <p:pic>
        <p:nvPicPr>
          <p:cNvPr id="5" name="Picture 4">
            <a:extLst>
              <a:ext uri="{FF2B5EF4-FFF2-40B4-BE49-F238E27FC236}">
                <a16:creationId xmlns:a16="http://schemas.microsoft.com/office/drawing/2014/main" id="{987521C4-D655-437B-9550-8D5C1C27EA97}"/>
              </a:ext>
            </a:extLst>
          </p:cNvPr>
          <p:cNvPicPr>
            <a:picLocks noChangeAspect="1"/>
          </p:cNvPicPr>
          <p:nvPr/>
        </p:nvPicPr>
        <p:blipFill>
          <a:blip r:embed="rId2"/>
          <a:stretch>
            <a:fillRect/>
          </a:stretch>
        </p:blipFill>
        <p:spPr>
          <a:xfrm>
            <a:off x="457200" y="533401"/>
            <a:ext cx="8229600" cy="5592762"/>
          </a:xfrm>
          <a:prstGeom prst="rect">
            <a:avLst/>
          </a:prstGeom>
        </p:spPr>
      </p:pic>
    </p:spTree>
    <p:extLst>
      <p:ext uri="{BB962C8B-B14F-4D97-AF65-F5344CB8AC3E}">
        <p14:creationId xmlns:p14="http://schemas.microsoft.com/office/powerpoint/2010/main" val="440785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F9F80-6982-4CC4-B951-7E9C9EBC54FE}"/>
              </a:ext>
            </a:extLst>
          </p:cNvPr>
          <p:cNvSpPr>
            <a:spLocks noGrp="1"/>
          </p:cNvSpPr>
          <p:nvPr>
            <p:ph type="title"/>
          </p:nvPr>
        </p:nvSpPr>
        <p:spPr/>
        <p:txBody>
          <a:bodyPr/>
          <a:lstStyle/>
          <a:p>
            <a:r>
              <a:rPr lang="en-US" dirty="0"/>
              <a:t>Definition</a:t>
            </a:r>
            <a:endParaRPr lang="en-IN" dirty="0"/>
          </a:p>
        </p:txBody>
      </p:sp>
      <p:sp>
        <p:nvSpPr>
          <p:cNvPr id="3" name="Content Placeholder 2">
            <a:extLst>
              <a:ext uri="{FF2B5EF4-FFF2-40B4-BE49-F238E27FC236}">
                <a16:creationId xmlns:a16="http://schemas.microsoft.com/office/drawing/2014/main" id="{DAA17BBC-8D46-4C60-AFFE-95AB4012D359}"/>
              </a:ext>
            </a:extLst>
          </p:cNvPr>
          <p:cNvSpPr>
            <a:spLocks noGrp="1"/>
          </p:cNvSpPr>
          <p:nvPr>
            <p:ph idx="1"/>
          </p:nvPr>
        </p:nvSpPr>
        <p:spPr>
          <a:xfrm>
            <a:off x="457200" y="1417638"/>
            <a:ext cx="8229600" cy="4708525"/>
          </a:xfrm>
        </p:spPr>
        <p:txBody>
          <a:bodyPr>
            <a:normAutofit fontScale="92500" lnSpcReduction="10000"/>
          </a:bodyPr>
          <a:lstStyle/>
          <a:p>
            <a:r>
              <a:rPr lang="en-US" b="1" i="1" dirty="0">
                <a:solidFill>
                  <a:srgbClr val="4A4A4A"/>
                </a:solidFill>
                <a:effectLst/>
                <a:latin typeface="Open Sans"/>
              </a:rPr>
              <a:t>Logistic Regression </a:t>
            </a:r>
            <a:r>
              <a:rPr lang="en-US" b="0" i="1" dirty="0">
                <a:solidFill>
                  <a:srgbClr val="4A4A4A"/>
                </a:solidFill>
                <a:effectLst/>
                <a:latin typeface="Open Sans"/>
              </a:rPr>
              <a:t>is a method used to predict a dependent variable (Y), given an independent variable (X), such that the dependent variable is </a:t>
            </a:r>
            <a:r>
              <a:rPr lang="en-US" b="0" i="1" dirty="0">
                <a:solidFill>
                  <a:srgbClr val="FF0000"/>
                </a:solidFill>
                <a:effectLst/>
                <a:latin typeface="Open Sans"/>
              </a:rPr>
              <a:t>categorical</a:t>
            </a:r>
            <a:r>
              <a:rPr lang="en-US" b="0" i="0" dirty="0">
                <a:solidFill>
                  <a:srgbClr val="4A4A4A"/>
                </a:solidFill>
                <a:effectLst/>
                <a:latin typeface="Open Sans"/>
              </a:rPr>
              <a:t>.</a:t>
            </a:r>
          </a:p>
          <a:p>
            <a:endParaRPr lang="en-US" dirty="0">
              <a:solidFill>
                <a:srgbClr val="4A4A4A"/>
              </a:solidFill>
              <a:latin typeface="Open Sans"/>
            </a:endParaRPr>
          </a:p>
          <a:p>
            <a:r>
              <a:rPr lang="en-US" b="1" i="1" dirty="0">
                <a:solidFill>
                  <a:srgbClr val="4A4A4A"/>
                </a:solidFill>
                <a:effectLst/>
                <a:latin typeface="Open Sans"/>
              </a:rPr>
              <a:t>Linear Regression </a:t>
            </a:r>
            <a:r>
              <a:rPr lang="en-US" b="0" i="1" dirty="0">
                <a:solidFill>
                  <a:srgbClr val="4A4A4A"/>
                </a:solidFill>
                <a:effectLst/>
                <a:latin typeface="Open Sans"/>
              </a:rPr>
              <a:t>is a method used to predict a dependent variable (Y), based on values of independent variable (X).It can be used for the cases where we want to predict some </a:t>
            </a:r>
            <a:r>
              <a:rPr lang="en-US" b="0" i="1" dirty="0">
                <a:solidFill>
                  <a:srgbClr val="FF0000"/>
                </a:solidFill>
                <a:effectLst/>
                <a:latin typeface="Open Sans"/>
              </a:rPr>
              <a:t>continuous quantity</a:t>
            </a:r>
            <a:r>
              <a:rPr lang="en-US" b="0" i="1" dirty="0">
                <a:solidFill>
                  <a:srgbClr val="4A4A4A"/>
                </a:solidFill>
                <a:effectLst/>
                <a:latin typeface="Open Sans"/>
              </a:rPr>
              <a:t>.</a:t>
            </a:r>
            <a:endParaRPr lang="en-IN" dirty="0"/>
          </a:p>
        </p:txBody>
      </p:sp>
      <p:sp>
        <p:nvSpPr>
          <p:cNvPr id="4" name="Footer Placeholder 3">
            <a:extLst>
              <a:ext uri="{FF2B5EF4-FFF2-40B4-BE49-F238E27FC236}">
                <a16:creationId xmlns:a16="http://schemas.microsoft.com/office/drawing/2014/main" id="{5561DA68-E9CA-4047-B886-8F76A9D3C396}"/>
              </a:ext>
            </a:extLst>
          </p:cNvPr>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841303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0A048B98-085B-445A-8AB1-19BC6831F402}"/>
              </a:ext>
            </a:extLst>
          </p:cNvPr>
          <p:cNvPicPr>
            <a:picLocks noGrp="1" noChangeAspect="1"/>
          </p:cNvPicPr>
          <p:nvPr>
            <p:ph idx="1"/>
          </p:nvPr>
        </p:nvPicPr>
        <p:blipFill rotWithShape="1">
          <a:blip r:embed="rId2"/>
          <a:srcRect l="11603" r="9049" b="1"/>
          <a:stretch/>
        </p:blipFill>
        <p:spPr>
          <a:xfrm>
            <a:off x="20" y="1282"/>
            <a:ext cx="9143980" cy="6856718"/>
          </a:xfrm>
          <a:prstGeom prst="rect">
            <a:avLst/>
          </a:prstGeom>
        </p:spPr>
      </p:pic>
      <p:sp>
        <p:nvSpPr>
          <p:cNvPr id="4" name="Footer Placeholder 3">
            <a:extLst>
              <a:ext uri="{FF2B5EF4-FFF2-40B4-BE49-F238E27FC236}">
                <a16:creationId xmlns:a16="http://schemas.microsoft.com/office/drawing/2014/main" id="{88643BDA-F60B-4259-8889-3B2DAF4E0924}"/>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CSE Department,CBIT(A),Hyderabad</a:t>
            </a:r>
          </a:p>
        </p:txBody>
      </p:sp>
    </p:spTree>
    <p:extLst>
      <p:ext uri="{BB962C8B-B14F-4D97-AF65-F5344CB8AC3E}">
        <p14:creationId xmlns:p14="http://schemas.microsoft.com/office/powerpoint/2010/main" val="3229292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3424A007-998B-4896-87B5-8D01007CCAA2}"/>
              </a:ext>
            </a:extLst>
          </p:cNvPr>
          <p:cNvPicPr>
            <a:picLocks noGrp="1" noChangeAspect="1"/>
          </p:cNvPicPr>
          <p:nvPr>
            <p:ph idx="1"/>
          </p:nvPr>
        </p:nvPicPr>
        <p:blipFill rotWithShape="1">
          <a:blip r:embed="rId2"/>
          <a:srcRect l="12217" r="3435" b="1"/>
          <a:stretch/>
        </p:blipFill>
        <p:spPr>
          <a:xfrm>
            <a:off x="20" y="1282"/>
            <a:ext cx="9143980" cy="6856718"/>
          </a:xfrm>
          <a:prstGeom prst="rect">
            <a:avLst/>
          </a:prstGeom>
        </p:spPr>
      </p:pic>
      <p:sp>
        <p:nvSpPr>
          <p:cNvPr id="4" name="Footer Placeholder 3">
            <a:extLst>
              <a:ext uri="{FF2B5EF4-FFF2-40B4-BE49-F238E27FC236}">
                <a16:creationId xmlns:a16="http://schemas.microsoft.com/office/drawing/2014/main" id="{3776E04A-B706-48CB-A633-534B4344A42D}"/>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CSE Department,CBIT(A),Hyderabad</a:t>
            </a:r>
          </a:p>
        </p:txBody>
      </p:sp>
    </p:spTree>
    <p:extLst>
      <p:ext uri="{BB962C8B-B14F-4D97-AF65-F5344CB8AC3E}">
        <p14:creationId xmlns:p14="http://schemas.microsoft.com/office/powerpoint/2010/main" val="3358459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4C4248C9-CDD4-4C54-9558-9E7736D33EA5}"/>
              </a:ext>
            </a:extLst>
          </p:cNvPr>
          <p:cNvPicPr>
            <a:picLocks noGrp="1" noChangeAspect="1"/>
          </p:cNvPicPr>
          <p:nvPr>
            <p:ph idx="1"/>
          </p:nvPr>
        </p:nvPicPr>
        <p:blipFill rotWithShape="1">
          <a:blip r:embed="rId2"/>
          <a:srcRect l="10782" r="1200" b="-2"/>
          <a:stretch/>
        </p:blipFill>
        <p:spPr>
          <a:xfrm>
            <a:off x="20" y="1282"/>
            <a:ext cx="9143980" cy="6856718"/>
          </a:xfrm>
          <a:prstGeom prst="rect">
            <a:avLst/>
          </a:prstGeom>
        </p:spPr>
      </p:pic>
      <p:sp>
        <p:nvSpPr>
          <p:cNvPr id="4" name="Footer Placeholder 3">
            <a:extLst>
              <a:ext uri="{FF2B5EF4-FFF2-40B4-BE49-F238E27FC236}">
                <a16:creationId xmlns:a16="http://schemas.microsoft.com/office/drawing/2014/main" id="{482A1C8F-5D3F-4A87-BA34-10969BC56848}"/>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CSE Department,CBIT(A),Hyderabad</a:t>
            </a:r>
          </a:p>
        </p:txBody>
      </p:sp>
    </p:spTree>
    <p:extLst>
      <p:ext uri="{BB962C8B-B14F-4D97-AF65-F5344CB8AC3E}">
        <p14:creationId xmlns:p14="http://schemas.microsoft.com/office/powerpoint/2010/main" val="2687660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F143EC5A-A777-47C8-A010-8636719C87B7}"/>
              </a:ext>
            </a:extLst>
          </p:cNvPr>
          <p:cNvPicPr>
            <a:picLocks noGrp="1" noChangeAspect="1"/>
          </p:cNvPicPr>
          <p:nvPr>
            <p:ph idx="1"/>
          </p:nvPr>
        </p:nvPicPr>
        <p:blipFill rotWithShape="1">
          <a:blip r:embed="rId2"/>
          <a:srcRect l="9381" r="4270" b="1"/>
          <a:stretch/>
        </p:blipFill>
        <p:spPr>
          <a:xfrm>
            <a:off x="20" y="1282"/>
            <a:ext cx="9143980" cy="6856718"/>
          </a:xfrm>
          <a:prstGeom prst="rect">
            <a:avLst/>
          </a:prstGeom>
        </p:spPr>
      </p:pic>
      <p:sp>
        <p:nvSpPr>
          <p:cNvPr id="4" name="Footer Placeholder 3">
            <a:extLst>
              <a:ext uri="{FF2B5EF4-FFF2-40B4-BE49-F238E27FC236}">
                <a16:creationId xmlns:a16="http://schemas.microsoft.com/office/drawing/2014/main" id="{D70EC527-8529-4404-A29D-29E3F09AF128}"/>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CSE Department,CBIT(A),Hyderabad</a:t>
            </a:r>
          </a:p>
        </p:txBody>
      </p:sp>
    </p:spTree>
    <p:extLst>
      <p:ext uri="{BB962C8B-B14F-4D97-AF65-F5344CB8AC3E}">
        <p14:creationId xmlns:p14="http://schemas.microsoft.com/office/powerpoint/2010/main" val="3071350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ED0CD642-9FF2-4795-8229-624CBCFEF703}"/>
              </a:ext>
            </a:extLst>
          </p:cNvPr>
          <p:cNvPicPr>
            <a:picLocks noGrp="1" noChangeAspect="1"/>
          </p:cNvPicPr>
          <p:nvPr>
            <p:ph idx="1"/>
          </p:nvPr>
        </p:nvPicPr>
        <p:blipFill rotWithShape="1">
          <a:blip r:embed="rId2"/>
          <a:srcRect l="6792" r="5525" b="-1"/>
          <a:stretch/>
        </p:blipFill>
        <p:spPr>
          <a:xfrm>
            <a:off x="20" y="1282"/>
            <a:ext cx="9143980" cy="6856718"/>
          </a:xfrm>
          <a:prstGeom prst="rect">
            <a:avLst/>
          </a:prstGeom>
        </p:spPr>
      </p:pic>
      <p:sp>
        <p:nvSpPr>
          <p:cNvPr id="4" name="Footer Placeholder 3">
            <a:extLst>
              <a:ext uri="{FF2B5EF4-FFF2-40B4-BE49-F238E27FC236}">
                <a16:creationId xmlns:a16="http://schemas.microsoft.com/office/drawing/2014/main" id="{85193E27-1A74-4DC4-9B9D-FD999F409DEF}"/>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CSE Department,CBIT(A),Hyderabad</a:t>
            </a:r>
          </a:p>
        </p:txBody>
      </p:sp>
    </p:spTree>
    <p:extLst>
      <p:ext uri="{BB962C8B-B14F-4D97-AF65-F5344CB8AC3E}">
        <p14:creationId xmlns:p14="http://schemas.microsoft.com/office/powerpoint/2010/main" val="3435534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B311A3D6-64D3-40C7-9973-9129E024FA00}"/>
              </a:ext>
            </a:extLst>
          </p:cNvPr>
          <p:cNvPicPr>
            <a:picLocks noGrp="1" noChangeAspect="1"/>
          </p:cNvPicPr>
          <p:nvPr>
            <p:ph idx="1"/>
          </p:nvPr>
        </p:nvPicPr>
        <p:blipFill rotWithShape="1">
          <a:blip r:embed="rId2"/>
          <a:srcRect l="3273" r="6709" b="-1"/>
          <a:stretch/>
        </p:blipFill>
        <p:spPr>
          <a:xfrm>
            <a:off x="20" y="1282"/>
            <a:ext cx="9143980" cy="6856718"/>
          </a:xfrm>
          <a:prstGeom prst="rect">
            <a:avLst/>
          </a:prstGeom>
        </p:spPr>
      </p:pic>
      <p:sp>
        <p:nvSpPr>
          <p:cNvPr id="4" name="Footer Placeholder 3">
            <a:extLst>
              <a:ext uri="{FF2B5EF4-FFF2-40B4-BE49-F238E27FC236}">
                <a16:creationId xmlns:a16="http://schemas.microsoft.com/office/drawing/2014/main" id="{2050559D-0F2F-424D-8767-895458808522}"/>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CSE Department,CBIT(A),Hyderabad</a:t>
            </a:r>
          </a:p>
        </p:txBody>
      </p:sp>
    </p:spTree>
    <p:extLst>
      <p:ext uri="{BB962C8B-B14F-4D97-AF65-F5344CB8AC3E}">
        <p14:creationId xmlns:p14="http://schemas.microsoft.com/office/powerpoint/2010/main" val="2318554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a:extLst>
              <a:ext uri="{FF2B5EF4-FFF2-40B4-BE49-F238E27FC236}">
                <a16:creationId xmlns:a16="http://schemas.microsoft.com/office/drawing/2014/main" id="{149DCBB9-7953-4B65-97C8-DC488557CD92}"/>
              </a:ext>
            </a:extLst>
          </p:cNvPr>
          <p:cNvPicPr>
            <a:picLocks noGrp="1" noChangeAspect="1"/>
          </p:cNvPicPr>
          <p:nvPr>
            <p:ph idx="1"/>
          </p:nvPr>
        </p:nvPicPr>
        <p:blipFill rotWithShape="1">
          <a:blip r:embed="rId2"/>
          <a:srcRect l="10120" r="1863" b="-2"/>
          <a:stretch/>
        </p:blipFill>
        <p:spPr>
          <a:xfrm>
            <a:off x="20" y="1282"/>
            <a:ext cx="9143980" cy="6856718"/>
          </a:xfrm>
          <a:prstGeom prst="rect">
            <a:avLst/>
          </a:prstGeom>
        </p:spPr>
      </p:pic>
      <p:sp>
        <p:nvSpPr>
          <p:cNvPr id="4" name="Footer Placeholder 3">
            <a:extLst>
              <a:ext uri="{FF2B5EF4-FFF2-40B4-BE49-F238E27FC236}">
                <a16:creationId xmlns:a16="http://schemas.microsoft.com/office/drawing/2014/main" id="{A518194E-C88B-4FDB-9677-0691B733FD8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CSE Department,CBIT(A),Hyderabad</a:t>
            </a:r>
          </a:p>
        </p:txBody>
      </p:sp>
    </p:spTree>
    <p:extLst>
      <p:ext uri="{BB962C8B-B14F-4D97-AF65-F5344CB8AC3E}">
        <p14:creationId xmlns:p14="http://schemas.microsoft.com/office/powerpoint/2010/main" val="1817103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5F38E32E-8044-4B71-81FE-FAE746561D74}"/>
              </a:ext>
            </a:extLst>
          </p:cNvPr>
          <p:cNvPicPr>
            <a:picLocks noGrp="1" noChangeAspect="1"/>
          </p:cNvPicPr>
          <p:nvPr>
            <p:ph idx="1"/>
          </p:nvPr>
        </p:nvPicPr>
        <p:blipFill rotWithShape="1">
          <a:blip r:embed="rId2"/>
          <a:srcRect l="6265" r="3718" b="-1"/>
          <a:stretch/>
        </p:blipFill>
        <p:spPr>
          <a:xfrm>
            <a:off x="20" y="1282"/>
            <a:ext cx="9143980" cy="6856718"/>
          </a:xfrm>
          <a:prstGeom prst="rect">
            <a:avLst/>
          </a:prstGeom>
        </p:spPr>
      </p:pic>
      <p:sp>
        <p:nvSpPr>
          <p:cNvPr id="4" name="Footer Placeholder 3">
            <a:extLst>
              <a:ext uri="{FF2B5EF4-FFF2-40B4-BE49-F238E27FC236}">
                <a16:creationId xmlns:a16="http://schemas.microsoft.com/office/drawing/2014/main" id="{97F645A3-182E-4892-8480-8C1BBC46C833}"/>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CSE Department,CBIT(A),Hyderabad</a:t>
            </a:r>
          </a:p>
        </p:txBody>
      </p:sp>
    </p:spTree>
    <p:extLst>
      <p:ext uri="{BB962C8B-B14F-4D97-AF65-F5344CB8AC3E}">
        <p14:creationId xmlns:p14="http://schemas.microsoft.com/office/powerpoint/2010/main" val="2667697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1ED850D4-1958-47B3-8093-2C26415A34D1}"/>
              </a:ext>
            </a:extLst>
          </p:cNvPr>
          <p:cNvPicPr>
            <a:picLocks noGrp="1" noChangeAspect="1"/>
          </p:cNvPicPr>
          <p:nvPr>
            <p:ph idx="1"/>
          </p:nvPr>
        </p:nvPicPr>
        <p:blipFill rotWithShape="1">
          <a:blip r:embed="rId2"/>
          <a:srcRect l="11651" r="-2" b="-2"/>
          <a:stretch/>
        </p:blipFill>
        <p:spPr>
          <a:xfrm>
            <a:off x="20" y="1282"/>
            <a:ext cx="9143980" cy="6856718"/>
          </a:xfrm>
          <a:prstGeom prst="rect">
            <a:avLst/>
          </a:prstGeom>
        </p:spPr>
      </p:pic>
      <p:sp>
        <p:nvSpPr>
          <p:cNvPr id="4" name="Footer Placeholder 3">
            <a:extLst>
              <a:ext uri="{FF2B5EF4-FFF2-40B4-BE49-F238E27FC236}">
                <a16:creationId xmlns:a16="http://schemas.microsoft.com/office/drawing/2014/main" id="{2DD3E4DB-3045-480A-84FC-928E25CD05E9}"/>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CSE Department,CBIT(A),Hyderabad</a:t>
            </a:r>
          </a:p>
        </p:txBody>
      </p:sp>
    </p:spTree>
    <p:extLst>
      <p:ext uri="{BB962C8B-B14F-4D97-AF65-F5344CB8AC3E}">
        <p14:creationId xmlns:p14="http://schemas.microsoft.com/office/powerpoint/2010/main" val="1308426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D7A5F190-8C00-4C15-9ABF-0F9F2A077F17}"/>
              </a:ext>
            </a:extLst>
          </p:cNvPr>
          <p:cNvPicPr>
            <a:picLocks noGrp="1" noChangeAspect="1"/>
          </p:cNvPicPr>
          <p:nvPr>
            <p:ph idx="1"/>
          </p:nvPr>
        </p:nvPicPr>
        <p:blipFill rotWithShape="1">
          <a:blip r:embed="rId2"/>
          <a:srcRect l="7650" r="-2" b="-2"/>
          <a:stretch/>
        </p:blipFill>
        <p:spPr>
          <a:xfrm>
            <a:off x="20" y="1282"/>
            <a:ext cx="9143980" cy="6856718"/>
          </a:xfrm>
          <a:prstGeom prst="rect">
            <a:avLst/>
          </a:prstGeom>
        </p:spPr>
      </p:pic>
      <p:sp>
        <p:nvSpPr>
          <p:cNvPr id="4" name="Footer Placeholder 3">
            <a:extLst>
              <a:ext uri="{FF2B5EF4-FFF2-40B4-BE49-F238E27FC236}">
                <a16:creationId xmlns:a16="http://schemas.microsoft.com/office/drawing/2014/main" id="{B10A5B70-1260-47EE-90A7-26EDA8CEB02D}"/>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CSE Department,CBIT(A),Hyderabad</a:t>
            </a:r>
          </a:p>
        </p:txBody>
      </p:sp>
    </p:spTree>
    <p:extLst>
      <p:ext uri="{BB962C8B-B14F-4D97-AF65-F5344CB8AC3E}">
        <p14:creationId xmlns:p14="http://schemas.microsoft.com/office/powerpoint/2010/main" val="406541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80B79-2051-4EA0-B5A5-5419E635A7F7}"/>
              </a:ext>
            </a:extLst>
          </p:cNvPr>
          <p:cNvSpPr>
            <a:spLocks noGrp="1"/>
          </p:cNvSpPr>
          <p:nvPr>
            <p:ph type="title"/>
          </p:nvPr>
        </p:nvSpPr>
        <p:spPr/>
        <p:txBody>
          <a:bodyPr>
            <a:normAutofit fontScale="90000"/>
          </a:bodyPr>
          <a:lstStyle/>
          <a:p>
            <a:r>
              <a:rPr lang="en-US" sz="3600" b="1" i="0" dirty="0">
                <a:solidFill>
                  <a:srgbClr val="4A4A4A"/>
                </a:solidFill>
                <a:effectLst/>
                <a:latin typeface="Open Sans"/>
              </a:rPr>
              <a:t>Why And When Do We Use Logistic Regression</a:t>
            </a:r>
            <a:br>
              <a:rPr lang="en-US" b="0" i="0" dirty="0">
                <a:solidFill>
                  <a:srgbClr val="4A4A4A"/>
                </a:solidFill>
                <a:effectLst/>
                <a:latin typeface="Open Sans"/>
              </a:rPr>
            </a:br>
            <a:endParaRPr lang="en-IN" dirty="0"/>
          </a:p>
        </p:txBody>
      </p:sp>
      <p:sp>
        <p:nvSpPr>
          <p:cNvPr id="4" name="Footer Placeholder 3">
            <a:extLst>
              <a:ext uri="{FF2B5EF4-FFF2-40B4-BE49-F238E27FC236}">
                <a16:creationId xmlns:a16="http://schemas.microsoft.com/office/drawing/2014/main" id="{4FDA3609-54D5-40B0-A79D-6A98DB671FFC}"/>
              </a:ext>
            </a:extLst>
          </p:cNvPr>
          <p:cNvSpPr>
            <a:spLocks noGrp="1"/>
          </p:cNvSpPr>
          <p:nvPr>
            <p:ph type="ftr" sz="quarter" idx="11"/>
          </p:nvPr>
        </p:nvSpPr>
        <p:spPr/>
        <p:txBody>
          <a:bodyPr/>
          <a:lstStyle/>
          <a:p>
            <a:r>
              <a:rPr lang="en-US"/>
              <a:t>CSE Department,CBIT(A),Hyderabad</a:t>
            </a:r>
          </a:p>
        </p:txBody>
      </p:sp>
      <p:pic>
        <p:nvPicPr>
          <p:cNvPr id="1026" name="Picture 2" descr="Logistic Regression Example - Logistic Regression In R - Edureka">
            <a:extLst>
              <a:ext uri="{FF2B5EF4-FFF2-40B4-BE49-F238E27FC236}">
                <a16:creationId xmlns:a16="http://schemas.microsoft.com/office/drawing/2014/main" id="{D84ED7F2-39F7-484E-BA91-04D6CBA5A4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382000" cy="460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868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361E7484-7315-4C36-92DF-96C27BFB633A}"/>
              </a:ext>
            </a:extLst>
          </p:cNvPr>
          <p:cNvPicPr>
            <a:picLocks noGrp="1" noChangeAspect="1"/>
          </p:cNvPicPr>
          <p:nvPr>
            <p:ph idx="1"/>
          </p:nvPr>
        </p:nvPicPr>
        <p:blipFill rotWithShape="1">
          <a:blip r:embed="rId2"/>
          <a:srcRect l="8983" r="-1" b="-1"/>
          <a:stretch/>
        </p:blipFill>
        <p:spPr>
          <a:xfrm>
            <a:off x="20" y="1282"/>
            <a:ext cx="9143980" cy="6856718"/>
          </a:xfrm>
          <a:prstGeom prst="rect">
            <a:avLst/>
          </a:prstGeom>
        </p:spPr>
      </p:pic>
      <p:sp>
        <p:nvSpPr>
          <p:cNvPr id="4" name="Footer Placeholder 3">
            <a:extLst>
              <a:ext uri="{FF2B5EF4-FFF2-40B4-BE49-F238E27FC236}">
                <a16:creationId xmlns:a16="http://schemas.microsoft.com/office/drawing/2014/main" id="{342C4BC9-F2C5-4746-A4AA-759B31EE13B5}"/>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CSE Department,CBIT(A),Hyderabad</a:t>
            </a:r>
          </a:p>
        </p:txBody>
      </p:sp>
    </p:spTree>
    <p:extLst>
      <p:ext uri="{BB962C8B-B14F-4D97-AF65-F5344CB8AC3E}">
        <p14:creationId xmlns:p14="http://schemas.microsoft.com/office/powerpoint/2010/main" val="768829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868362"/>
          </a:xfrm>
        </p:spPr>
        <p:txBody>
          <a:bodyPr/>
          <a:lstStyle/>
          <a:p>
            <a:r>
              <a:rPr lang="en-US" b="1" dirty="0"/>
              <a:t>Roc Curve</a:t>
            </a:r>
          </a:p>
        </p:txBody>
      </p:sp>
      <p:sp>
        <p:nvSpPr>
          <p:cNvPr id="3" name="Content Placeholder 2"/>
          <p:cNvSpPr>
            <a:spLocks noGrp="1"/>
          </p:cNvSpPr>
          <p:nvPr>
            <p:ph idx="1"/>
          </p:nvPr>
        </p:nvSpPr>
        <p:spPr>
          <a:xfrm>
            <a:off x="533400" y="1066800"/>
            <a:ext cx="8229600" cy="4525963"/>
          </a:xfrm>
        </p:spPr>
        <p:txBody>
          <a:bodyPr/>
          <a:lstStyle/>
          <a:p>
            <a:pPr algn="just"/>
            <a:r>
              <a:rPr lang="en-US" dirty="0"/>
              <a:t>The </a:t>
            </a:r>
            <a:r>
              <a:rPr lang="en-US" b="1" dirty="0"/>
              <a:t>ROC curve </a:t>
            </a:r>
            <a:r>
              <a:rPr lang="en-US" dirty="0"/>
              <a:t>is a valuable tool to compare different classifiers that can assign a score to their predictions. In general, this score can be interpreted as a probability, so it's bounded between </a:t>
            </a:r>
            <a:r>
              <a:rPr lang="en-US" b="1" dirty="0"/>
              <a:t>0</a:t>
            </a:r>
            <a:r>
              <a:rPr lang="en-US" dirty="0"/>
              <a:t> and </a:t>
            </a:r>
            <a:r>
              <a:rPr lang="en-US" b="1" dirty="0"/>
              <a:t>1</a:t>
            </a:r>
            <a:r>
              <a:rPr lang="en-US" dirty="0"/>
              <a:t>. </a:t>
            </a:r>
          </a:p>
          <a:p>
            <a:pPr algn="just"/>
            <a:r>
              <a:rPr lang="en-US" dirty="0"/>
              <a:t>The plane is structured as shown in the following diagram:</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4088399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CSE Department,CBIT(A),Hyderabad</a:t>
            </a:r>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609600"/>
            <a:ext cx="64770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0780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4525963"/>
          </a:xfrm>
        </p:spPr>
        <p:txBody>
          <a:bodyPr/>
          <a:lstStyle/>
          <a:p>
            <a:pPr algn="just"/>
            <a:r>
              <a:rPr lang="en-US" dirty="0"/>
              <a:t>The </a:t>
            </a:r>
            <a:r>
              <a:rPr lang="en-US" i="1" dirty="0"/>
              <a:t>x-axis</a:t>
            </a:r>
            <a:r>
              <a:rPr lang="en-US" dirty="0"/>
              <a:t> represents the increasing </a:t>
            </a:r>
            <a:r>
              <a:rPr lang="en-US" b="1" dirty="0"/>
              <a:t>false positive rate</a:t>
            </a:r>
            <a:r>
              <a:rPr lang="en-US" dirty="0"/>
              <a:t> (</a:t>
            </a:r>
            <a:r>
              <a:rPr lang="en-US" i="1" dirty="0"/>
              <a:t>1 - FPR</a:t>
            </a:r>
            <a:r>
              <a:rPr lang="en-US" dirty="0"/>
              <a:t>) also known as </a:t>
            </a:r>
            <a:r>
              <a:rPr lang="en-US" i="1" dirty="0"/>
              <a:t>1 - Specificity</a:t>
            </a:r>
            <a:r>
              <a:rPr lang="en-US" dirty="0"/>
              <a:t>, defined</a:t>
            </a:r>
          </a:p>
          <a:p>
            <a:pPr algn="just"/>
            <a:endParaRPr lang="en-US" dirty="0"/>
          </a:p>
          <a:p>
            <a:pPr algn="just"/>
            <a:endParaRPr lang="en-US" dirty="0"/>
          </a:p>
          <a:p>
            <a:pPr algn="just"/>
            <a:endParaRPr lang="en-US" dirty="0"/>
          </a:p>
          <a:p>
            <a:pPr algn="just"/>
            <a:r>
              <a:rPr lang="en-US" dirty="0"/>
              <a:t>The </a:t>
            </a:r>
            <a:r>
              <a:rPr lang="en-US" i="1" dirty="0"/>
              <a:t>y-axis</a:t>
            </a:r>
            <a:r>
              <a:rPr lang="en-US" dirty="0"/>
              <a:t> represents the </a:t>
            </a:r>
            <a:r>
              <a:rPr lang="en-US" b="1" dirty="0"/>
              <a:t>true positive rate</a:t>
            </a:r>
            <a:r>
              <a:rPr lang="en-US" dirty="0"/>
              <a:t> (</a:t>
            </a:r>
            <a:r>
              <a:rPr lang="en-US" b="1" dirty="0"/>
              <a:t>TPR</a:t>
            </a:r>
            <a:r>
              <a:rPr lang="en-US" dirty="0"/>
              <a:t>) also known as </a:t>
            </a:r>
            <a:r>
              <a:rPr lang="en-US" i="1" dirty="0"/>
              <a:t>Sensitivity</a:t>
            </a:r>
            <a:r>
              <a:rPr lang="en-US" dirty="0"/>
              <a:t>: as follows:</a:t>
            </a:r>
          </a:p>
        </p:txBody>
      </p:sp>
      <p:sp>
        <p:nvSpPr>
          <p:cNvPr id="4" name="Footer Placeholder 3"/>
          <p:cNvSpPr>
            <a:spLocks noGrp="1"/>
          </p:cNvSpPr>
          <p:nvPr>
            <p:ph type="ftr" sz="quarter" idx="11"/>
          </p:nvPr>
        </p:nvSpPr>
        <p:spPr/>
        <p:txBody>
          <a:bodyPr/>
          <a:lstStyle/>
          <a:p>
            <a:r>
              <a:rPr lang="en-US"/>
              <a:t>CSE Department,CBIT(A),Hyderabad</a:t>
            </a:r>
          </a:p>
        </p:txBody>
      </p:sp>
      <p:pic>
        <p:nvPicPr>
          <p:cNvPr id="3074" name="Picture 2" descr="C:\Users\Vanitha\Desktop\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2057400"/>
            <a:ext cx="66294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Vanitha\Desktop\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4876800"/>
            <a:ext cx="59436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08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534400" cy="6400800"/>
          </a:xfrm>
        </p:spPr>
        <p:txBody>
          <a:bodyPr>
            <a:normAutofit/>
          </a:bodyPr>
          <a:lstStyle/>
          <a:p>
            <a:r>
              <a:rPr lang="en-US" sz="2800" i="1" dirty="0"/>
              <a:t>from </a:t>
            </a:r>
            <a:r>
              <a:rPr lang="en-US" sz="2800" i="1" dirty="0" err="1"/>
              <a:t>sklearn.metrics</a:t>
            </a:r>
            <a:r>
              <a:rPr lang="en-US" sz="2800" i="1" dirty="0"/>
              <a:t> import </a:t>
            </a:r>
            <a:r>
              <a:rPr lang="en-US" sz="2800" i="1" dirty="0" err="1"/>
              <a:t>roc_curve</a:t>
            </a:r>
            <a:br>
              <a:rPr lang="en-US" sz="2800" i="1" dirty="0"/>
            </a:br>
            <a:r>
              <a:rPr lang="en-US" sz="2800" i="1" dirty="0" err="1"/>
              <a:t>fpr</a:t>
            </a:r>
            <a:r>
              <a:rPr lang="en-US" sz="2800" i="1" dirty="0"/>
              <a:t>, </a:t>
            </a:r>
            <a:r>
              <a:rPr lang="en-US" sz="2800" i="1" dirty="0" err="1"/>
              <a:t>tpr</a:t>
            </a:r>
            <a:r>
              <a:rPr lang="en-US" sz="2800" i="1" dirty="0"/>
              <a:t>, thresholds = </a:t>
            </a:r>
            <a:r>
              <a:rPr lang="en-US" sz="2800" i="1" dirty="0" err="1"/>
              <a:t>roc_curve</a:t>
            </a:r>
            <a:r>
              <a:rPr lang="en-US" sz="2800" i="1" dirty="0"/>
              <a:t>(</a:t>
            </a:r>
            <a:r>
              <a:rPr lang="en-US" sz="2800" i="1" dirty="0" err="1"/>
              <a:t>Y_test</a:t>
            </a:r>
            <a:r>
              <a:rPr lang="en-US" sz="2800" i="1" dirty="0"/>
              <a:t>, </a:t>
            </a:r>
            <a:r>
              <a:rPr lang="en-US" sz="2800" i="1" dirty="0" err="1"/>
              <a:t>Y_scores</a:t>
            </a:r>
            <a:r>
              <a:rPr lang="en-US" sz="2800" i="1" dirty="0"/>
              <a:t>)</a:t>
            </a:r>
          </a:p>
          <a:p>
            <a:pPr algn="just"/>
            <a:r>
              <a:rPr lang="en-US" sz="2800" dirty="0"/>
              <a:t>The output is made up of increasing true and false positive rates and decreasing thresholds (which aren't normally used for plotting the curve). </a:t>
            </a:r>
          </a:p>
          <a:p>
            <a:pPr algn="just"/>
            <a:endParaRPr lang="en-US" sz="2800" dirty="0"/>
          </a:p>
          <a:p>
            <a:pPr algn="just"/>
            <a:r>
              <a:rPr lang="en-US" sz="2800" dirty="0"/>
              <a:t>Before proceeding, it's also useful to compute the </a:t>
            </a:r>
            <a:r>
              <a:rPr lang="en-US" sz="2800" b="1" dirty="0"/>
              <a:t>Area Under the Curve</a:t>
            </a:r>
            <a:r>
              <a:rPr lang="en-US" sz="2800" dirty="0"/>
              <a:t> (</a:t>
            </a:r>
            <a:r>
              <a:rPr lang="en-US" sz="2800" b="1" dirty="0"/>
              <a:t>AUC)</a:t>
            </a:r>
            <a:r>
              <a:rPr lang="en-US" sz="2800" dirty="0"/>
              <a:t>, whose value is bounded between </a:t>
            </a:r>
            <a:r>
              <a:rPr lang="en-US" sz="2800" i="1" dirty="0"/>
              <a:t>0</a:t>
            </a:r>
            <a:r>
              <a:rPr lang="en-US" sz="2800" dirty="0"/>
              <a:t> (worst performance) and </a:t>
            </a:r>
            <a:r>
              <a:rPr lang="en-US" sz="2800" i="1" dirty="0"/>
              <a:t>1</a:t>
            </a:r>
            <a:r>
              <a:rPr lang="en-US" sz="2800" dirty="0"/>
              <a:t> (best performance), with a perfectly random value corresponding to </a:t>
            </a:r>
            <a:r>
              <a:rPr lang="en-US" sz="2800" i="1" dirty="0"/>
              <a:t>0.5</a:t>
            </a:r>
            <a:r>
              <a:rPr lang="en-US" sz="2800" dirty="0"/>
              <a:t> (which is the area of one of the two right triangles):</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1936737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lstStyle/>
          <a:p>
            <a:r>
              <a:rPr lang="en-US" i="1" dirty="0"/>
              <a:t>from </a:t>
            </a:r>
            <a:r>
              <a:rPr lang="en-US" i="1" dirty="0" err="1"/>
              <a:t>sklearn.metrics</a:t>
            </a:r>
            <a:r>
              <a:rPr lang="en-US" i="1" dirty="0"/>
              <a:t> import </a:t>
            </a:r>
            <a:r>
              <a:rPr lang="en-US" i="1" dirty="0" err="1"/>
              <a:t>auc</a:t>
            </a:r>
            <a:br>
              <a:rPr lang="en-US" i="1" dirty="0"/>
            </a:br>
            <a:r>
              <a:rPr lang="en-US" dirty="0"/>
              <a:t>print(</a:t>
            </a:r>
            <a:r>
              <a:rPr lang="en-US" dirty="0" err="1"/>
              <a:t>auc</a:t>
            </a:r>
            <a:r>
              <a:rPr lang="en-US" dirty="0"/>
              <a:t>(</a:t>
            </a:r>
            <a:r>
              <a:rPr lang="en-US" dirty="0" err="1"/>
              <a:t>fpr,tpr</a:t>
            </a:r>
            <a:r>
              <a:rPr lang="en-US" dirty="0"/>
              <a:t>))</a:t>
            </a:r>
            <a:br>
              <a:rPr lang="en-US" dirty="0"/>
            </a:br>
            <a:r>
              <a:rPr lang="en-US" dirty="0"/>
              <a:t>0.97</a:t>
            </a:r>
            <a:endParaRPr lang="en-US" b="1" i="1" dirty="0"/>
          </a:p>
          <a:p>
            <a:pPr marL="0" indent="0" algn="just">
              <a:buNone/>
            </a:pPr>
            <a:endParaRPr lang="en-US" dirty="0"/>
          </a:p>
          <a:p>
            <a:pPr marL="0" indent="0" algn="just">
              <a:buNone/>
            </a:pPr>
            <a:r>
              <a:rPr lang="en-US" dirty="0"/>
              <a:t>We already know that our performance is rather good because the AUC is close to 1, so </a:t>
            </a:r>
            <a:r>
              <a:rPr lang="en-US" i="1" dirty="0"/>
              <a:t>FPR &lt;&lt; TPR</a:t>
            </a:r>
            <a:r>
              <a:rPr lang="en-US" dirty="0"/>
              <a:t>. Now we can plot the ROC curve using </a:t>
            </a:r>
            <a:r>
              <a:rPr lang="en-US" dirty="0" err="1"/>
              <a:t>matplotlib</a:t>
            </a:r>
            <a:r>
              <a:rPr lang="en-US" dirty="0"/>
              <a:t>. </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3182915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04800"/>
            <a:ext cx="8229600" cy="6172200"/>
          </a:xfrm>
        </p:spPr>
        <p:txBody>
          <a:bodyPr>
            <a:normAutofit/>
          </a:bodyPr>
          <a:lstStyle/>
          <a:p>
            <a:r>
              <a:rPr lang="en-US" sz="2800" i="1" dirty="0"/>
              <a:t>import </a:t>
            </a:r>
            <a:r>
              <a:rPr lang="en-US" sz="2800" i="1" dirty="0" err="1"/>
              <a:t>matplotlib.pyplot</a:t>
            </a:r>
            <a:r>
              <a:rPr lang="en-US" sz="2800" i="1" dirty="0"/>
              <a:t> as </a:t>
            </a:r>
            <a:r>
              <a:rPr lang="en-US" sz="2800" i="1" dirty="0" err="1"/>
              <a:t>plt</a:t>
            </a:r>
            <a:br>
              <a:rPr lang="en-US" sz="2800" i="1" dirty="0"/>
            </a:br>
            <a:r>
              <a:rPr lang="en-US" sz="2800" i="1" dirty="0" err="1"/>
              <a:t>plt.figure</a:t>
            </a:r>
            <a:r>
              <a:rPr lang="en-US" sz="2800" i="1" dirty="0"/>
              <a:t>(</a:t>
            </a:r>
            <a:r>
              <a:rPr lang="en-US" sz="2800" i="1" dirty="0" err="1"/>
              <a:t>figsize</a:t>
            </a:r>
            <a:r>
              <a:rPr lang="en-US" sz="2800" i="1" dirty="0"/>
              <a:t>=(8, 8))</a:t>
            </a:r>
          </a:p>
          <a:p>
            <a:pPr marL="0" indent="0">
              <a:buFont typeface="Arial" pitchFamily="34" charset="0"/>
              <a:buNone/>
            </a:pPr>
            <a:r>
              <a:rPr lang="en-US" sz="2800" i="1" dirty="0" err="1"/>
              <a:t>plt.plot</a:t>
            </a:r>
            <a:r>
              <a:rPr lang="en-US" sz="2800" i="1" dirty="0"/>
              <a:t>(</a:t>
            </a:r>
            <a:r>
              <a:rPr lang="en-US" sz="2800" i="1" dirty="0" err="1"/>
              <a:t>fpr</a:t>
            </a:r>
            <a:r>
              <a:rPr lang="en-US" sz="2800" i="1" dirty="0"/>
              <a:t>, </a:t>
            </a:r>
            <a:r>
              <a:rPr lang="en-US" sz="2800" i="1" dirty="0" err="1"/>
              <a:t>tpr</a:t>
            </a:r>
            <a:r>
              <a:rPr lang="en-US" sz="2800" i="1" dirty="0"/>
              <a:t>, color='red', label='Logistic regression (AUC: %.2f)' % </a:t>
            </a:r>
            <a:r>
              <a:rPr lang="en-US" sz="2800" i="1" dirty="0" err="1"/>
              <a:t>auc</a:t>
            </a:r>
            <a:r>
              <a:rPr lang="en-US" sz="2800" i="1" dirty="0"/>
              <a:t>(</a:t>
            </a:r>
            <a:r>
              <a:rPr lang="en-US" sz="2800" i="1" dirty="0" err="1"/>
              <a:t>fpr</a:t>
            </a:r>
            <a:r>
              <a:rPr lang="en-US" sz="2800" i="1" dirty="0"/>
              <a:t>, </a:t>
            </a:r>
            <a:r>
              <a:rPr lang="en-US" sz="2800" i="1" dirty="0" err="1"/>
              <a:t>tpr</a:t>
            </a:r>
            <a:r>
              <a:rPr lang="en-US" sz="2800" i="1" dirty="0"/>
              <a:t>))</a:t>
            </a:r>
            <a:br>
              <a:rPr lang="en-US" sz="2800" i="1" dirty="0"/>
            </a:br>
            <a:r>
              <a:rPr lang="en-US" sz="2800" i="1" dirty="0" err="1"/>
              <a:t>plt.plot</a:t>
            </a:r>
            <a:r>
              <a:rPr lang="en-US" sz="2800" i="1" dirty="0"/>
              <a:t>([0, 1], [0, 1], color='blue', </a:t>
            </a:r>
            <a:r>
              <a:rPr lang="en-US" sz="2800" i="1" dirty="0" err="1"/>
              <a:t>linestyle</a:t>
            </a:r>
            <a:r>
              <a:rPr lang="en-US" sz="2800" i="1" dirty="0"/>
              <a:t>='--')</a:t>
            </a:r>
            <a:br>
              <a:rPr lang="en-US" sz="2800" i="1" dirty="0"/>
            </a:br>
            <a:r>
              <a:rPr lang="en-US" sz="2800" i="1" dirty="0" err="1"/>
              <a:t>plt.xlim</a:t>
            </a:r>
            <a:r>
              <a:rPr lang="en-US" sz="2800" i="1" dirty="0"/>
              <a:t>([0.0, 1.0])</a:t>
            </a:r>
            <a:br>
              <a:rPr lang="en-US" sz="2800" i="1" dirty="0"/>
            </a:br>
            <a:r>
              <a:rPr lang="en-US" sz="2800" i="1" dirty="0" err="1"/>
              <a:t>plt.ylim</a:t>
            </a:r>
            <a:r>
              <a:rPr lang="en-US" sz="2800" i="1" dirty="0"/>
              <a:t>([0.0, 1.01])</a:t>
            </a:r>
            <a:br>
              <a:rPr lang="en-US" sz="2800" i="1" dirty="0"/>
            </a:br>
            <a:r>
              <a:rPr lang="en-US" sz="2800" i="1" dirty="0" err="1"/>
              <a:t>plt.title</a:t>
            </a:r>
            <a:r>
              <a:rPr lang="en-US" sz="2800" i="1" dirty="0"/>
              <a:t>('ROC Curve')</a:t>
            </a:r>
            <a:br>
              <a:rPr lang="en-US" sz="2800" i="1" dirty="0"/>
            </a:br>
            <a:r>
              <a:rPr lang="en-US" sz="2800" i="1" dirty="0" err="1"/>
              <a:t>plt.xlabel</a:t>
            </a:r>
            <a:r>
              <a:rPr lang="en-US" sz="2800" i="1" dirty="0"/>
              <a:t>('False Positive Rate')</a:t>
            </a:r>
            <a:br>
              <a:rPr lang="en-US" sz="2800" i="1" dirty="0"/>
            </a:br>
            <a:r>
              <a:rPr lang="en-US" sz="2800" i="1" dirty="0" err="1"/>
              <a:t>plt.ylabel</a:t>
            </a:r>
            <a:r>
              <a:rPr lang="en-US" sz="2800" i="1" dirty="0"/>
              <a:t>('True Positive Rate')</a:t>
            </a:r>
            <a:br>
              <a:rPr lang="en-US" sz="2800" i="1" dirty="0"/>
            </a:br>
            <a:r>
              <a:rPr lang="en-US" sz="2800" i="1" dirty="0" err="1"/>
              <a:t>plt.legend</a:t>
            </a:r>
            <a:r>
              <a:rPr lang="en-US" sz="2800" i="1" dirty="0"/>
              <a:t>(</a:t>
            </a:r>
            <a:r>
              <a:rPr lang="en-US" sz="2800" i="1" dirty="0" err="1"/>
              <a:t>loc</a:t>
            </a:r>
            <a:r>
              <a:rPr lang="en-US" sz="2800" i="1" dirty="0"/>
              <a:t>="lower right")</a:t>
            </a:r>
            <a:br>
              <a:rPr lang="en-US" sz="2800" i="1" dirty="0"/>
            </a:br>
            <a:br>
              <a:rPr lang="en-US" sz="2800" i="1" dirty="0"/>
            </a:br>
            <a:r>
              <a:rPr lang="en-US" sz="2800" i="1" dirty="0" err="1"/>
              <a:t>plt.show</a:t>
            </a:r>
            <a:r>
              <a:rPr lang="en-US" sz="2800" i="1" dirty="0"/>
              <a:t>(</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4207297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CSE Department,CBIT(A),Hyderabad</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685800"/>
            <a:ext cx="69342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1974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5638800"/>
          </a:xfrm>
        </p:spPr>
        <p:txBody>
          <a:bodyPr>
            <a:noAutofit/>
          </a:bodyPr>
          <a:lstStyle/>
          <a:p>
            <a:pPr marL="0" indent="0" algn="ctr">
              <a:buNone/>
            </a:pPr>
            <a:r>
              <a:rPr lang="en-US" sz="2000" dirty="0"/>
              <a:t>Titanic dataset</a:t>
            </a:r>
          </a:p>
          <a:p>
            <a:pPr marL="0" indent="0" algn="just">
              <a:buNone/>
            </a:pPr>
            <a:r>
              <a:rPr lang="en-US" sz="2000" dirty="0"/>
              <a:t>The training-set has 891 examples and 11 features + the target variable (survived). 2 of the features are floats, 5 are integers and 5 are objects. Below I have listed the features with a short description:</a:t>
            </a:r>
          </a:p>
          <a:p>
            <a:pPr marL="514350" indent="-514350" algn="just">
              <a:buFont typeface="+mj-lt"/>
              <a:buAutoNum type="romanLcPeriod"/>
            </a:pPr>
            <a:r>
              <a:rPr lang="en-US" sz="2000" dirty="0"/>
              <a:t>survival:    Survival </a:t>
            </a:r>
          </a:p>
          <a:p>
            <a:pPr marL="514350" indent="-514350" algn="just">
              <a:buFont typeface="+mj-lt"/>
              <a:buAutoNum type="romanLcPeriod"/>
            </a:pPr>
            <a:r>
              <a:rPr lang="en-US" sz="2000" dirty="0" err="1"/>
              <a:t>PassengerId</a:t>
            </a:r>
            <a:r>
              <a:rPr lang="en-US" sz="2000" dirty="0"/>
              <a:t>: Unique Id of a passenger. </a:t>
            </a:r>
          </a:p>
          <a:p>
            <a:pPr marL="514350" indent="-514350" algn="just">
              <a:buFont typeface="+mj-lt"/>
              <a:buAutoNum type="romanLcPeriod"/>
            </a:pPr>
            <a:r>
              <a:rPr lang="en-US" sz="2000" dirty="0" err="1"/>
              <a:t>pclass</a:t>
            </a:r>
            <a:r>
              <a:rPr lang="en-US" sz="2000" dirty="0"/>
              <a:t>:    Ticket class     </a:t>
            </a:r>
          </a:p>
          <a:p>
            <a:pPr marL="514350" indent="-514350" algn="just">
              <a:buFont typeface="+mj-lt"/>
              <a:buAutoNum type="romanLcPeriod"/>
            </a:pPr>
            <a:r>
              <a:rPr lang="en-US" sz="2000" dirty="0"/>
              <a:t>sex:    Sex     </a:t>
            </a:r>
          </a:p>
          <a:p>
            <a:pPr marL="514350" indent="-514350" algn="just">
              <a:buFont typeface="+mj-lt"/>
              <a:buAutoNum type="romanLcPeriod"/>
            </a:pPr>
            <a:r>
              <a:rPr lang="en-US" sz="2000" dirty="0"/>
              <a:t>Age:    Age in years     </a:t>
            </a:r>
          </a:p>
          <a:p>
            <a:pPr marL="514350" indent="-514350" algn="just">
              <a:buFont typeface="+mj-lt"/>
              <a:buAutoNum type="romanLcPeriod"/>
            </a:pPr>
            <a:r>
              <a:rPr lang="en-US" sz="2000" dirty="0" err="1"/>
              <a:t>sibsp</a:t>
            </a:r>
            <a:r>
              <a:rPr lang="en-US" sz="2000" dirty="0"/>
              <a:t>:    # of siblings / spouses aboard the Titanic     </a:t>
            </a:r>
          </a:p>
          <a:p>
            <a:pPr marL="514350" indent="-514350" algn="just">
              <a:buFont typeface="+mj-lt"/>
              <a:buAutoNum type="romanLcPeriod"/>
            </a:pPr>
            <a:r>
              <a:rPr lang="en-US" sz="2000" dirty="0"/>
              <a:t>parch:    # of parents / children aboard the Titanic     </a:t>
            </a:r>
          </a:p>
          <a:p>
            <a:pPr marL="514350" indent="-514350" algn="just">
              <a:buFont typeface="+mj-lt"/>
              <a:buAutoNum type="romanLcPeriod"/>
            </a:pPr>
            <a:r>
              <a:rPr lang="en-US" sz="2000" dirty="0"/>
              <a:t>ticket:    Ticket number     </a:t>
            </a:r>
          </a:p>
          <a:p>
            <a:pPr marL="514350" indent="-514350" algn="just">
              <a:buFont typeface="+mj-lt"/>
              <a:buAutoNum type="romanLcPeriod"/>
            </a:pPr>
            <a:r>
              <a:rPr lang="en-US" sz="2000" dirty="0"/>
              <a:t>fare:    Passenger fare     </a:t>
            </a:r>
          </a:p>
          <a:p>
            <a:pPr marL="514350" indent="-514350" algn="just">
              <a:buFont typeface="+mj-lt"/>
              <a:buAutoNum type="romanLcPeriod"/>
            </a:pPr>
            <a:r>
              <a:rPr lang="en-US" sz="2000" dirty="0"/>
              <a:t>cabin:    Cabin number     </a:t>
            </a:r>
          </a:p>
          <a:p>
            <a:pPr marL="514350" indent="-514350" algn="just">
              <a:buFont typeface="+mj-lt"/>
              <a:buAutoNum type="romanLcPeriod"/>
            </a:pPr>
            <a:r>
              <a:rPr lang="en-US" sz="2000" dirty="0"/>
              <a:t>embarked:    Port of Embarkation</a:t>
            </a:r>
          </a:p>
          <a:p>
            <a:pPr marL="0" indent="0" algn="just">
              <a:buNone/>
            </a:pPr>
            <a:r>
              <a:rPr lang="en-US" sz="2000" dirty="0" err="1"/>
              <a:t>train_df.describe</a:t>
            </a:r>
            <a:r>
              <a:rPr lang="en-US" sz="2000" dirty="0"/>
              <a:t>()</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3157513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2F700-EA36-40EB-8F7D-4B44F461533A}"/>
              </a:ext>
            </a:extLst>
          </p:cNvPr>
          <p:cNvSpPr>
            <a:spLocks noGrp="1"/>
          </p:cNvSpPr>
          <p:nvPr>
            <p:ph type="title"/>
          </p:nvPr>
        </p:nvSpPr>
        <p:spPr/>
        <p:txBody>
          <a:bodyPr>
            <a:normAutofit fontScale="90000"/>
          </a:bodyPr>
          <a:lstStyle/>
          <a:p>
            <a:r>
              <a:rPr lang="en-US" dirty="0"/>
              <a:t>Types of logistic regression</a:t>
            </a:r>
            <a:br>
              <a:rPr lang="en-US" dirty="0"/>
            </a:br>
            <a:endParaRPr lang="en-IN" dirty="0"/>
          </a:p>
        </p:txBody>
      </p:sp>
      <p:sp>
        <p:nvSpPr>
          <p:cNvPr id="4" name="Footer Placeholder 3">
            <a:extLst>
              <a:ext uri="{FF2B5EF4-FFF2-40B4-BE49-F238E27FC236}">
                <a16:creationId xmlns:a16="http://schemas.microsoft.com/office/drawing/2014/main" id="{47FB675C-8437-4AAE-B57D-BA405780FE4A}"/>
              </a:ext>
            </a:extLst>
          </p:cNvPr>
          <p:cNvSpPr>
            <a:spLocks noGrp="1"/>
          </p:cNvSpPr>
          <p:nvPr>
            <p:ph type="ftr" sz="quarter" idx="11"/>
          </p:nvPr>
        </p:nvSpPr>
        <p:spPr/>
        <p:txBody>
          <a:bodyPr/>
          <a:lstStyle/>
          <a:p>
            <a:r>
              <a:rPr lang="en-US"/>
              <a:t>CSE Department,CBIT(A),Hyderabad</a:t>
            </a:r>
          </a:p>
        </p:txBody>
      </p:sp>
      <p:sp>
        <p:nvSpPr>
          <p:cNvPr id="6" name="Content Placeholder 5">
            <a:extLst>
              <a:ext uri="{FF2B5EF4-FFF2-40B4-BE49-F238E27FC236}">
                <a16:creationId xmlns:a16="http://schemas.microsoft.com/office/drawing/2014/main" id="{BE64E7AF-BDDB-4EDA-AE01-F6D0E9BB2CFB}"/>
              </a:ext>
            </a:extLst>
          </p:cNvPr>
          <p:cNvSpPr>
            <a:spLocks noGrp="1"/>
          </p:cNvSpPr>
          <p:nvPr>
            <p:ph idx="1"/>
          </p:nvPr>
        </p:nvSpPr>
        <p:spPr/>
        <p:txBody>
          <a:bodyPr/>
          <a:lstStyle/>
          <a:p>
            <a:r>
              <a:rPr lang="en-US" dirty="0"/>
              <a:t>Binary (Pass/Fail)</a:t>
            </a:r>
          </a:p>
          <a:p>
            <a:endParaRPr lang="en-US" dirty="0"/>
          </a:p>
          <a:p>
            <a:endParaRPr lang="en-US" dirty="0"/>
          </a:p>
          <a:p>
            <a:r>
              <a:rPr lang="en-US" dirty="0"/>
              <a:t>Multinomial (Cats, Dogs, Sheep)</a:t>
            </a:r>
          </a:p>
          <a:p>
            <a:endParaRPr lang="en-US" dirty="0"/>
          </a:p>
          <a:p>
            <a:endParaRPr lang="en-US" dirty="0"/>
          </a:p>
          <a:p>
            <a:r>
              <a:rPr lang="en-US" dirty="0"/>
              <a:t>Ordinal (Low, Medium, High)</a:t>
            </a:r>
            <a:endParaRPr lang="en-IN" dirty="0"/>
          </a:p>
        </p:txBody>
      </p:sp>
    </p:spTree>
    <p:extLst>
      <p:ext uri="{BB962C8B-B14F-4D97-AF65-F5344CB8AC3E}">
        <p14:creationId xmlns:p14="http://schemas.microsoft.com/office/powerpoint/2010/main" val="26207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352800" cy="487362"/>
          </a:xfrm>
        </p:spPr>
        <p:txBody>
          <a:bodyPr>
            <a:noAutofit/>
          </a:bodyPr>
          <a:lstStyle/>
          <a:p>
            <a:pPr algn="l"/>
            <a:r>
              <a:rPr lang="en-US" sz="3000" b="1" dirty="0">
                <a:latin typeface="+mn-lt"/>
                <a:ea typeface="+mn-ea"/>
                <a:cs typeface="+mn-cs"/>
              </a:rPr>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457200"/>
                <a:ext cx="8534400" cy="6019800"/>
              </a:xfrm>
            </p:spPr>
            <p:txBody>
              <a:bodyPr>
                <a:normAutofit fontScale="92500" lnSpcReduction="10000"/>
              </a:bodyPr>
              <a:lstStyle/>
              <a:p>
                <a:pPr algn="just"/>
                <a:r>
                  <a:rPr lang="en-US" b="1" dirty="0"/>
                  <a:t>Classification </a:t>
                </a:r>
                <a:r>
                  <a:rPr lang="en-US" dirty="0"/>
                  <a:t>Use an object characteristics to identify which class/category it belongs to</a:t>
                </a:r>
              </a:p>
              <a:p>
                <a:pPr marL="0" indent="0" algn="just">
                  <a:buNone/>
                </a:pPr>
                <a:r>
                  <a:rPr lang="en-US" sz="2400" i="1" dirty="0"/>
                  <a:t>	</a:t>
                </a:r>
              </a:p>
              <a:p>
                <a:pPr marL="0" indent="0" algn="just">
                  <a:buNone/>
                </a:pPr>
                <a:r>
                  <a:rPr lang="en-US" sz="2400" i="1" dirty="0"/>
                  <a:t>	</a:t>
                </a:r>
                <a:r>
                  <a:rPr lang="en-US" sz="2400" i="1" dirty="0" err="1"/>
                  <a:t>Eg</a:t>
                </a:r>
                <a:r>
                  <a:rPr lang="en-US" sz="2400" i="1" dirty="0"/>
                  <a:t>: A new email is ‘spam’ or ‘non-spam’ </a:t>
                </a:r>
              </a:p>
              <a:p>
                <a:pPr marL="0" indent="0">
                  <a:buNone/>
                </a:pPr>
                <a:r>
                  <a:rPr lang="en-US" sz="2400" i="1" dirty="0"/>
                  <a:t> 	      A patient diagnosed with a disease or not</a:t>
                </a:r>
              </a:p>
              <a:p>
                <a:pPr marL="0" indent="0">
                  <a:buNone/>
                </a:pPr>
                <a:r>
                  <a:rPr lang="en-US" sz="2400" i="1" dirty="0"/>
                  <a:t>	Classification is an example of pattern recognition</a:t>
                </a:r>
              </a:p>
              <a:p>
                <a:pPr algn="just"/>
                <a:r>
                  <a:rPr lang="en-US" b="1" dirty="0"/>
                  <a:t>Linear classification: </a:t>
                </a:r>
                <a:r>
                  <a:rPr lang="en-US" dirty="0"/>
                  <a:t>A classification algorithm (Classifier) that makes its classification based on a linear predictor function combining a set of weights with the feature vector.</a:t>
                </a:r>
              </a:p>
              <a:p>
                <a:pPr marL="0" indent="0" algn="ctr">
                  <a:buNone/>
                </a:pPr>
                <a:r>
                  <a:rPr lang="en-US" b="1" dirty="0"/>
                  <a:t>         y=f(</a:t>
                </a:r>
                <a:r>
                  <a:rPr lang="en-US" b="1" dirty="0" err="1"/>
                  <a:t>w.x</a:t>
                </a:r>
                <a:r>
                  <a:rPr lang="en-US" b="1" dirty="0"/>
                  <a:t>)=</a:t>
                </a:r>
                <a:r>
                  <a:rPr lang="en-US" sz="2600" b="1" dirty="0"/>
                  <a:t>f(</a:t>
                </a:r>
                <a14:m>
                  <m:oMath xmlns:m="http://schemas.openxmlformats.org/officeDocument/2006/math">
                    <m:r>
                      <a:rPr lang="en-US" sz="2600" b="1" i="0" smtClean="0">
                        <a:latin typeface="Cambria Math"/>
                      </a:rPr>
                      <m:t>𝐣</m:t>
                    </m:r>
                    <m:nary>
                      <m:naryPr>
                        <m:chr m:val="∑"/>
                        <m:subHide m:val="on"/>
                        <m:supHide m:val="on"/>
                        <m:ctrlPr>
                          <a:rPr lang="en-US" sz="2600" b="1" i="1" smtClean="0">
                            <a:latin typeface="Cambria Math" panose="02040503050406030204" pitchFamily="18" charset="0"/>
                          </a:rPr>
                        </m:ctrlPr>
                      </m:naryPr>
                      <m:sub/>
                      <m:sup/>
                      <m:e>
                        <m:r>
                          <a:rPr lang="en-US" sz="2600" b="1" i="1" smtClean="0">
                            <a:latin typeface="Cambria Math"/>
                          </a:rPr>
                          <m:t>𝑾𝒋𝑿𝒋</m:t>
                        </m:r>
                        <m:r>
                          <a:rPr lang="en-US" sz="2600" b="1" i="1" smtClean="0">
                            <a:latin typeface="Cambria Math"/>
                          </a:rPr>
                          <m:t>)</m:t>
                        </m:r>
                      </m:e>
                    </m:nary>
                  </m:oMath>
                </a14:m>
                <a:endParaRPr lang="en-US" sz="2600" b="1" dirty="0"/>
              </a:p>
              <a:p>
                <a:pPr marL="0" indent="0">
                  <a:buNone/>
                </a:pPr>
                <a:r>
                  <a:rPr lang="en-US" dirty="0"/>
                  <a:t>	Decision boundaries is flat Line, plane, ….</a:t>
                </a:r>
              </a:p>
              <a:p>
                <a:pPr marL="0" indent="0">
                  <a:buNone/>
                </a:pPr>
                <a:r>
                  <a:rPr lang="en-US" dirty="0"/>
                  <a:t>	May involve non-linear.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457200"/>
                <a:ext cx="8534400" cy="6019800"/>
              </a:xfrm>
              <a:blipFill rotWithShape="1">
                <a:blip r:embed="rId2"/>
                <a:stretch>
                  <a:fillRect l="-1500" t="-2024" r="-16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19184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533400"/>
            <a:ext cx="8229600" cy="5638800"/>
          </a:xfrm>
        </p:spPr>
        <p:txBody>
          <a:bodyPr>
            <a:normAutofit/>
          </a:bodyPr>
          <a:lstStyle/>
          <a:p>
            <a:pPr marL="0" indent="0">
              <a:buNone/>
            </a:pPr>
            <a:r>
              <a:rPr lang="en-US" b="1" dirty="0"/>
              <a:t>Explicitly creating the discriminant function (Discriminant function) </a:t>
            </a:r>
          </a:p>
          <a:p>
            <a:pPr lvl="1"/>
            <a:r>
              <a:rPr lang="en-US" b="1" dirty="0"/>
              <a:t>Perceptron </a:t>
            </a:r>
          </a:p>
          <a:p>
            <a:pPr lvl="1"/>
            <a:r>
              <a:rPr lang="en-US" b="1" dirty="0"/>
              <a:t> Support vector machine </a:t>
            </a:r>
          </a:p>
          <a:p>
            <a:pPr marL="0" indent="0">
              <a:buNone/>
            </a:pPr>
            <a:endParaRPr lang="en-US" b="1" dirty="0"/>
          </a:p>
          <a:p>
            <a:pPr marL="0" indent="0">
              <a:buNone/>
            </a:pPr>
            <a:r>
              <a:rPr lang="en-US" b="1" dirty="0"/>
              <a:t>Probabilistic approach </a:t>
            </a:r>
          </a:p>
          <a:p>
            <a:pPr lvl="1"/>
            <a:r>
              <a:rPr lang="en-US" b="1" dirty="0"/>
              <a:t> Model the posterior distribution</a:t>
            </a:r>
          </a:p>
          <a:p>
            <a:pPr lvl="1"/>
            <a:r>
              <a:rPr lang="en-US" b="1" dirty="0"/>
              <a:t>Algorithms : Logistic regression</a:t>
            </a:r>
          </a:p>
        </p:txBody>
      </p:sp>
      <p:sp>
        <p:nvSpPr>
          <p:cNvPr id="4" name="Footer Placeholder 3"/>
          <p:cNvSpPr>
            <a:spLocks noGrp="1"/>
          </p:cNvSpPr>
          <p:nvPr>
            <p:ph type="ftr" sz="quarter" idx="11"/>
          </p:nvPr>
        </p:nvSpPr>
        <p:spPr/>
        <p:txBody>
          <a:bodyPr/>
          <a:lstStyle/>
          <a:p>
            <a:r>
              <a:rPr lang="en-US"/>
              <a:t>CSE Department,CBIT(A),Hyderabad</a:t>
            </a:r>
          </a:p>
        </p:txBody>
      </p:sp>
    </p:spTree>
    <p:extLst>
      <p:ext uri="{BB962C8B-B14F-4D97-AF65-F5344CB8AC3E}">
        <p14:creationId xmlns:p14="http://schemas.microsoft.com/office/powerpoint/2010/main" val="2364618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3174</Words>
  <Application>Microsoft Office PowerPoint</Application>
  <PresentationFormat>On-screen Show (4:3)</PresentationFormat>
  <Paragraphs>252</Paragraphs>
  <Slides>68</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68</vt:i4>
      </vt:variant>
    </vt:vector>
  </HeadingPairs>
  <TitlesOfParts>
    <vt:vector size="76" baseType="lpstr">
      <vt:lpstr>Arial</vt:lpstr>
      <vt:lpstr>Arial</vt:lpstr>
      <vt:lpstr>Calibri</vt:lpstr>
      <vt:lpstr>Cambria Math</vt:lpstr>
      <vt:lpstr>Georgia</vt:lpstr>
      <vt:lpstr>Open Sans</vt:lpstr>
      <vt:lpstr>Office Theme</vt:lpstr>
      <vt:lpstr>1_Office Theme</vt:lpstr>
      <vt:lpstr>PowerPoint Presentation</vt:lpstr>
      <vt:lpstr>Unit –II Linear Classification  3rd Part  </vt:lpstr>
      <vt:lpstr>PowerPoint Presentation</vt:lpstr>
      <vt:lpstr>PowerPoint Presentation</vt:lpstr>
      <vt:lpstr>Definition</vt:lpstr>
      <vt:lpstr>Why And When Do We Use Logistic Regression </vt:lpstr>
      <vt:lpstr>Types of logistic regression </vt:lpstr>
      <vt:lpstr> </vt:lpstr>
      <vt:lpstr>PowerPoint Presentation</vt:lpstr>
      <vt:lpstr>Linear Classification</vt:lpstr>
      <vt:lpstr>Maths…..</vt:lpstr>
      <vt:lpstr>Sigmoid function</vt:lpstr>
      <vt:lpstr>Loss Function</vt:lpstr>
      <vt:lpstr>Gradient Descent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 </vt:lpstr>
      <vt:lpstr>PowerPoint Presentation</vt:lpstr>
      <vt:lpstr>PowerPoint Presentation</vt:lpstr>
      <vt:lpstr>If we take the logit (which is the natural logarithm of the odds), we obtain an expression for the structure of zi:</vt:lpstr>
      <vt:lpstr>PowerPoint Presentation</vt:lpstr>
      <vt:lpstr>PowerPoint Presentation</vt:lpstr>
      <vt:lpstr>Implementations </vt:lpstr>
      <vt:lpstr>PowerPoint Presentation</vt:lpstr>
      <vt:lpstr>It's also possible to check the quality through a cross-validation (like for linear regression):</vt:lpstr>
      <vt:lpstr>PowerPoint Presentation</vt:lpstr>
      <vt:lpstr>Classification Metrics</vt:lpstr>
      <vt:lpstr>Classification metrics</vt:lpstr>
      <vt:lpstr>When to minimize and What to Minimize </vt:lpstr>
      <vt:lpstr>PowerPoint Presentation</vt:lpstr>
      <vt:lpstr>PowerPoint Presentation</vt:lpstr>
      <vt:lpstr>PowerPoint Presentation</vt:lpstr>
      <vt:lpstr>PowerPoint Presentation</vt:lpstr>
      <vt:lpstr>Specificity: </vt:lpstr>
      <vt:lpstr>PowerPoint Presentation</vt:lpstr>
      <vt:lpstr>PowerPoint Presentation</vt:lpstr>
      <vt:lpstr>PowerPoint Presentation</vt:lpstr>
      <vt:lpstr>PowerPoint Presentation</vt:lpstr>
      <vt:lpstr>PowerPoint Presentation</vt:lpstr>
      <vt:lpstr>PowerPoint Presentation</vt:lpstr>
      <vt:lpstr>Learning Curve</vt:lpstr>
      <vt:lpstr>Trade off between sensitivity and specificity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Ravuru Ram</dc:creator>
  <cp:lastModifiedBy>Ravuru Ram</cp:lastModifiedBy>
  <cp:revision>1</cp:revision>
  <dcterms:created xsi:type="dcterms:W3CDTF">2020-09-15T06:49:44Z</dcterms:created>
  <dcterms:modified xsi:type="dcterms:W3CDTF">2020-09-16T05:38:45Z</dcterms:modified>
</cp:coreProperties>
</file>